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oboto"/>
      <p:regular r:id="rId48"/>
      <p:bold r:id="rId49"/>
      <p:italic r:id="rId50"/>
      <p:boldItalic r:id="rId51"/>
    </p:embeddedFont>
    <p:embeddedFont>
      <p:font typeface="Montserrat"/>
      <p:regular r:id="rId52"/>
      <p:bold r:id="rId53"/>
      <p:italic r:id="rId54"/>
      <p:boldItalic r:id="rId55"/>
    </p:embeddedFont>
    <p:embeddedFont>
      <p:font typeface="Lato"/>
      <p:regular r:id="rId56"/>
      <p:bold r:id="rId57"/>
      <p:italic r:id="rId58"/>
      <p:boldItalic r:id="rId59"/>
    </p:embeddedFont>
    <p:embeddedFont>
      <p:font typeface="Average"/>
      <p:regular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CFF0048-AB42-46C6-A3BC-A0BBB2B2224E}">
  <a:tblStyle styleId="{0CFF0048-AB42-46C6-A3BC-A0BBB2B222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slide" Target="slides/slide41.xml"/><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Average-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5.xml"/><Relationship Id="rId55" Type="http://schemas.openxmlformats.org/officeDocument/2006/relationships/font" Target="fonts/Montserrat-boldItalic.fntdata"/><Relationship Id="rId10" Type="http://schemas.openxmlformats.org/officeDocument/2006/relationships/slide" Target="slides/slide4.xml"/><Relationship Id="rId54" Type="http://schemas.openxmlformats.org/officeDocument/2006/relationships/font" Target="fonts/Montserrat-italic.fntdata"/><Relationship Id="rId13" Type="http://schemas.openxmlformats.org/officeDocument/2006/relationships/slide" Target="slides/slide7.xml"/><Relationship Id="rId57" Type="http://schemas.openxmlformats.org/officeDocument/2006/relationships/font" Target="fonts/Lato-bold.fntdata"/><Relationship Id="rId12" Type="http://schemas.openxmlformats.org/officeDocument/2006/relationships/slide" Target="slides/slide6.xml"/><Relationship Id="rId56" Type="http://schemas.openxmlformats.org/officeDocument/2006/relationships/font" Target="fonts/Lato-regular.fntdata"/><Relationship Id="rId15" Type="http://schemas.openxmlformats.org/officeDocument/2006/relationships/slide" Target="slides/slide9.xml"/><Relationship Id="rId59" Type="http://schemas.openxmlformats.org/officeDocument/2006/relationships/font" Target="fonts/Lato-boldItalic.fntdata"/><Relationship Id="rId14" Type="http://schemas.openxmlformats.org/officeDocument/2006/relationships/slide" Target="slides/slide8.xml"/><Relationship Id="rId58" Type="http://schemas.openxmlformats.org/officeDocument/2006/relationships/font" Target="fonts/La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8c1c34654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c1c34654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8c1c3465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c1c3465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8c1c34654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c1c34654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8c1c34654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8c1c34654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8c1c34654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c1c34654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8c1c34654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8c1c34654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8c1c34654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8c1c34654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8c1c34654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c1c34654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8c1c34654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8c1c34654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8c1c34654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8c1c34654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8c1c34654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8c1c34654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8c1c34654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c1c34654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FFFFFF"/>
              </a:solidFill>
              <a:highlight>
                <a:srgbClr val="FFFFFF"/>
              </a:highlight>
              <a:latin typeface="Roboto"/>
              <a:ea typeface="Roboto"/>
              <a:cs typeface="Roboto"/>
              <a:sym typeface="Roboto"/>
            </a:endParaRPr>
          </a:p>
          <a:p>
            <a:pPr indent="0" lvl="0" marL="0" rtl="0" algn="l">
              <a:lnSpc>
                <a:spcPct val="115000"/>
              </a:lnSpc>
              <a:spcBef>
                <a:spcPts val="1600"/>
              </a:spcBef>
              <a:spcAft>
                <a:spcPts val="0"/>
              </a:spcAft>
              <a:buNone/>
            </a:pPr>
            <a:r>
              <a:t/>
            </a:r>
            <a:endParaRPr sz="1200">
              <a:solidFill>
                <a:srgbClr val="FFFFFF"/>
              </a:solidFill>
              <a:highlight>
                <a:srgbClr val="FFFFFF"/>
              </a:highlight>
              <a:latin typeface="Roboto"/>
              <a:ea typeface="Roboto"/>
              <a:cs typeface="Roboto"/>
              <a:sym typeface="Roboto"/>
            </a:endParaRPr>
          </a:p>
          <a:p>
            <a:pPr indent="0" lvl="0" marL="0" rtl="0" algn="l">
              <a:lnSpc>
                <a:spcPct val="115000"/>
              </a:lnSpc>
              <a:spcBef>
                <a:spcPts val="1600"/>
              </a:spcBef>
              <a:spcAft>
                <a:spcPts val="0"/>
              </a:spcAft>
              <a:buNone/>
            </a:pPr>
            <a:r>
              <a:t/>
            </a:r>
            <a:endParaRPr sz="1200">
              <a:highlight>
                <a:srgbClr val="FFFFFF"/>
              </a:highlight>
              <a:latin typeface="Roboto"/>
              <a:ea typeface="Roboto"/>
              <a:cs typeface="Roboto"/>
              <a:sym typeface="Roboto"/>
            </a:endParaRPr>
          </a:p>
          <a:p>
            <a:pPr indent="0" lvl="0" marL="0" rtl="0" algn="l">
              <a:lnSpc>
                <a:spcPct val="115000"/>
              </a:lnSpc>
              <a:spcBef>
                <a:spcPts val="1600"/>
              </a:spcBef>
              <a:spcAft>
                <a:spcPts val="0"/>
              </a:spcAft>
              <a:buNone/>
            </a:pPr>
            <a:r>
              <a:t/>
            </a:r>
            <a:endParaRPr sz="1200">
              <a:highlight>
                <a:srgbClr val="FFFFFF"/>
              </a:highlight>
              <a:latin typeface="Roboto"/>
              <a:ea typeface="Roboto"/>
              <a:cs typeface="Roboto"/>
              <a:sym typeface="Roboto"/>
            </a:endParaRPr>
          </a:p>
          <a:p>
            <a:pPr indent="0" lvl="0" marL="0" rtl="0" algn="l">
              <a:spcBef>
                <a:spcPts val="16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8c1c34654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8c1c34654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7a64af45d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7a64af45d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8c1c34654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8c1c34654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8c1c34654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8c1c34654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8d7efe19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d7efe19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8d7efe193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8d7efe193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8d7efe1939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8d7efe1939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8c1c34654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8c1c34654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8d7efe1939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8d7efe1939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8d7efe1939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8d7efe1939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8c1c34654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8c1c34654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8c1c34654e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8c1c34654e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8c1c34654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8c1c34654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8c1c34654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8c1c34654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8c1c34654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8c1c34654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8c1c34654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8c1c34654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Sohini verify kor ei image ta..and er nicher ta 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8d7efe193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d7efe193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a56b8827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a56b8827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7a56b8827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7a56b8827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4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5.xml"/><Relationship Id="rId4" Type="http://schemas.openxmlformats.org/officeDocument/2006/relationships/slide" Target="/ppt/slides/slide6.xml"/><Relationship Id="rId5" Type="http://schemas.openxmlformats.org/officeDocument/2006/relationships/slide" Target="/ppt/slides/slide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23.png"/><Relationship Id="rId6"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19.png"/><Relationship Id="rId5"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9.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419275" y="11035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Fake News Detection Model</a:t>
            </a:r>
            <a:endParaRPr/>
          </a:p>
        </p:txBody>
      </p:sp>
      <p:sp>
        <p:nvSpPr>
          <p:cNvPr id="229" name="Google Shape;229;p17"/>
          <p:cNvSpPr txBox="1"/>
          <p:nvPr>
            <p:ph idx="1" type="subTitle"/>
          </p:nvPr>
        </p:nvSpPr>
        <p:spPr>
          <a:xfrm>
            <a:off x="5083950" y="3157300"/>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PRESENTED BY:</a:t>
            </a:r>
            <a:endParaRPr/>
          </a:p>
          <a:p>
            <a:pPr indent="0" lvl="0" marL="0" rtl="0" algn="l">
              <a:lnSpc>
                <a:spcPct val="115000"/>
              </a:lnSpc>
              <a:spcBef>
                <a:spcPts val="1600"/>
              </a:spcBef>
              <a:spcAft>
                <a:spcPts val="1600"/>
              </a:spcAft>
              <a:buNone/>
            </a:pPr>
            <a:r>
              <a:rPr lang="en-GB"/>
              <a:t>BIKASH PRAJAPATI - 10200216063</a:t>
            </a:r>
            <a:br>
              <a:rPr lang="en-GB"/>
            </a:br>
            <a:r>
              <a:rPr lang="en-GB"/>
              <a:t>ANKAN CHATTOPADHYAY - 10200216071</a:t>
            </a:r>
            <a:br>
              <a:rPr lang="en-GB"/>
            </a:br>
            <a:r>
              <a:rPr lang="en-GB"/>
              <a:t>OJAS VISHWAKARMA - 10200216047</a:t>
            </a:r>
            <a:br>
              <a:rPr lang="en-GB"/>
            </a:br>
            <a:r>
              <a:rPr lang="en-GB"/>
              <a:t>SOHINI GHOSH - 10200216032</a:t>
            </a:r>
            <a:endParaRPr/>
          </a:p>
        </p:txBody>
      </p:sp>
      <p:sp>
        <p:nvSpPr>
          <p:cNvPr id="230" name="Google Shape;230;p17"/>
          <p:cNvSpPr txBox="1"/>
          <p:nvPr/>
        </p:nvSpPr>
        <p:spPr>
          <a:xfrm>
            <a:off x="3632600" y="1778800"/>
            <a:ext cx="4425600" cy="9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000">
                <a:solidFill>
                  <a:srgbClr val="FFFFFF"/>
                </a:solidFill>
                <a:latin typeface="Times New Roman"/>
                <a:ea typeface="Times New Roman"/>
                <a:cs typeface="Times New Roman"/>
                <a:sym typeface="Times New Roman"/>
              </a:rPr>
              <a:t>Submitted To</a:t>
            </a:r>
            <a:r>
              <a:rPr b="1" lang="en-GB" sz="2000">
                <a:solidFill>
                  <a:srgbClr val="FFFFFF"/>
                </a:solidFill>
                <a:latin typeface="Times New Roman"/>
                <a:ea typeface="Times New Roman"/>
                <a:cs typeface="Times New Roman"/>
                <a:sym typeface="Times New Roman"/>
              </a:rPr>
              <a:t>: </a:t>
            </a:r>
            <a:endParaRPr b="1" sz="2000">
              <a:solidFill>
                <a:srgbClr val="FFFFFF"/>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b="1" lang="en-GB" sz="2000">
                <a:solidFill>
                  <a:srgbClr val="FFFFFF"/>
                </a:solidFill>
                <a:latin typeface="Times New Roman"/>
                <a:ea typeface="Times New Roman"/>
                <a:cs typeface="Times New Roman"/>
                <a:sym typeface="Times New Roman"/>
              </a:rPr>
              <a:t>Asst. Prof. Md. Iqbal Quraishi</a:t>
            </a:r>
            <a:endParaRPr b="1" baseline="30000" sz="2000">
              <a:solidFill>
                <a:srgbClr val="FFFFFF"/>
              </a:solidFill>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GB" sz="2000">
                <a:solidFill>
                  <a:srgbClr val="FFFFFF"/>
                </a:solidFill>
                <a:latin typeface="Times New Roman"/>
                <a:ea typeface="Times New Roman"/>
                <a:cs typeface="Times New Roman"/>
                <a:sym typeface="Times New Roman"/>
              </a:rPr>
              <a:t>(Dept. Of Information Technology)</a:t>
            </a:r>
            <a:endParaRPr b="1" sz="20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26"/>
          <p:cNvSpPr txBox="1"/>
          <p:nvPr>
            <p:ph type="title"/>
          </p:nvPr>
        </p:nvSpPr>
        <p:spPr>
          <a:xfrm>
            <a:off x="1074763"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Cycle diagram</a:t>
            </a:r>
            <a:endParaRPr/>
          </a:p>
        </p:txBody>
      </p:sp>
      <p:sp>
        <p:nvSpPr>
          <p:cNvPr id="300" name="Google Shape;300;p26"/>
          <p:cNvSpPr txBox="1"/>
          <p:nvPr/>
        </p:nvSpPr>
        <p:spPr>
          <a:xfrm>
            <a:off x="716750" y="1890050"/>
            <a:ext cx="22755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Classification using algorithm</a:t>
            </a:r>
            <a:endParaRPr/>
          </a:p>
        </p:txBody>
      </p:sp>
      <p:sp>
        <p:nvSpPr>
          <p:cNvPr id="301" name="Google Shape;301;p26"/>
          <p:cNvSpPr txBox="1"/>
          <p:nvPr/>
        </p:nvSpPr>
        <p:spPr>
          <a:xfrm>
            <a:off x="716750" y="2571750"/>
            <a:ext cx="1935000" cy="470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An algorithm is applied to the data set to classify each item as real or fake</a:t>
            </a:r>
            <a:endParaRPr sz="1000">
              <a:solidFill>
                <a:srgbClr val="D9D9D9"/>
              </a:solidFill>
              <a:latin typeface="Lato"/>
              <a:ea typeface="Lato"/>
              <a:cs typeface="Lato"/>
              <a:sym typeface="Lato"/>
            </a:endParaRPr>
          </a:p>
        </p:txBody>
      </p:sp>
      <p:sp>
        <p:nvSpPr>
          <p:cNvPr id="302" name="Google Shape;302;p26"/>
          <p:cNvSpPr txBox="1"/>
          <p:nvPr/>
        </p:nvSpPr>
        <p:spPr>
          <a:xfrm>
            <a:off x="7365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Study of results</a:t>
            </a:r>
            <a:endParaRPr/>
          </a:p>
        </p:txBody>
      </p:sp>
      <p:sp>
        <p:nvSpPr>
          <p:cNvPr id="303" name="Google Shape;303;p26"/>
          <p:cNvSpPr txBox="1"/>
          <p:nvPr/>
        </p:nvSpPr>
        <p:spPr>
          <a:xfrm>
            <a:off x="736550"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Confusion matrix is generated for the algorithm and its performance is studied</a:t>
            </a:r>
            <a:endParaRPr sz="1000">
              <a:solidFill>
                <a:srgbClr val="D9D9D9"/>
              </a:solidFill>
              <a:latin typeface="Lato"/>
              <a:ea typeface="Lato"/>
              <a:cs typeface="Lato"/>
              <a:sym typeface="Lato"/>
            </a:endParaRPr>
          </a:p>
        </p:txBody>
      </p:sp>
      <p:sp>
        <p:nvSpPr>
          <p:cNvPr id="304" name="Google Shape;304;p26"/>
          <p:cNvSpPr txBox="1"/>
          <p:nvPr/>
        </p:nvSpPr>
        <p:spPr>
          <a:xfrm>
            <a:off x="6548585" y="1779463"/>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Refinement</a:t>
            </a:r>
            <a:endParaRPr/>
          </a:p>
        </p:txBody>
      </p:sp>
      <p:sp>
        <p:nvSpPr>
          <p:cNvPr id="305" name="Google Shape;305;p26"/>
          <p:cNvSpPr txBox="1"/>
          <p:nvPr/>
        </p:nvSpPr>
        <p:spPr>
          <a:xfrm>
            <a:off x="6548585"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Depending upon the cumulative result, we merge with other algorithms or improvise the existing one.</a:t>
            </a:r>
            <a:endParaRPr sz="1000">
              <a:solidFill>
                <a:srgbClr val="D9D9D9"/>
              </a:solidFill>
              <a:latin typeface="Lato"/>
              <a:ea typeface="Lato"/>
              <a:cs typeface="Lato"/>
              <a:sym typeface="Lato"/>
            </a:endParaRPr>
          </a:p>
        </p:txBody>
      </p:sp>
      <p:sp>
        <p:nvSpPr>
          <p:cNvPr id="306" name="Google Shape;306;p26"/>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Comparison</a:t>
            </a:r>
            <a:endParaRPr/>
          </a:p>
        </p:txBody>
      </p:sp>
      <p:sp>
        <p:nvSpPr>
          <p:cNvPr id="307" name="Google Shape;307;p26"/>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The performances of the algorithms are compared</a:t>
            </a:r>
            <a:endParaRPr sz="1000">
              <a:solidFill>
                <a:srgbClr val="D9D9D9"/>
              </a:solidFill>
              <a:latin typeface="Lato"/>
              <a:ea typeface="Lato"/>
              <a:cs typeface="Lato"/>
              <a:sym typeface="Lato"/>
            </a:endParaRPr>
          </a:p>
        </p:txBody>
      </p:sp>
      <p:cxnSp>
        <p:nvCxnSpPr>
          <p:cNvPr id="308" name="Google Shape;308;p26"/>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09" name="Google Shape;309;p26"/>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10" name="Google Shape;310;p26"/>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11" name="Google Shape;311;p26"/>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12" name="Google Shape;312;p26"/>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6"/>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26"/>
          <p:cNvGrpSpPr/>
          <p:nvPr/>
        </p:nvGrpSpPr>
        <p:grpSpPr>
          <a:xfrm>
            <a:off x="3078687" y="2700858"/>
            <a:ext cx="737729" cy="737729"/>
            <a:chOff x="2920647" y="2157958"/>
            <a:chExt cx="827700" cy="827700"/>
          </a:xfrm>
        </p:grpSpPr>
        <p:sp>
          <p:nvSpPr>
            <p:cNvPr id="317" name="Google Shape;317;p26"/>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26"/>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20" name="Google Shape;320;p26"/>
          <p:cNvGrpSpPr/>
          <p:nvPr/>
        </p:nvGrpSpPr>
        <p:grpSpPr>
          <a:xfrm rot="-5400000">
            <a:off x="4225338" y="3802929"/>
            <a:ext cx="737729" cy="737729"/>
            <a:chOff x="2920647" y="2157958"/>
            <a:chExt cx="827700" cy="827700"/>
          </a:xfrm>
        </p:grpSpPr>
        <p:sp>
          <p:nvSpPr>
            <p:cNvPr id="321" name="Google Shape;321;p26"/>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26"/>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24" name="Google Shape;324;p26"/>
          <p:cNvGrpSpPr/>
          <p:nvPr/>
        </p:nvGrpSpPr>
        <p:grpSpPr>
          <a:xfrm>
            <a:off x="5313093" y="2700655"/>
            <a:ext cx="737804" cy="737804"/>
            <a:chOff x="5428888" y="2158023"/>
            <a:chExt cx="828900" cy="828900"/>
          </a:xfrm>
        </p:grpSpPr>
        <p:sp>
          <p:nvSpPr>
            <p:cNvPr id="325" name="Google Shape;325;p26"/>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6"/>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28" name="Google Shape;328;p26"/>
          <p:cNvGrpSpPr/>
          <p:nvPr/>
        </p:nvGrpSpPr>
        <p:grpSpPr>
          <a:xfrm rot="5400000">
            <a:off x="4193370" y="1569752"/>
            <a:ext cx="737729" cy="737729"/>
            <a:chOff x="2920647" y="2157958"/>
            <a:chExt cx="827700" cy="827700"/>
          </a:xfrm>
        </p:grpSpPr>
        <p:sp>
          <p:nvSpPr>
            <p:cNvPr id="329" name="Google Shape;329;p26"/>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6"/>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32" name="Google Shape;332;p26"/>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a:t>
            </a:r>
            <a:endParaRPr/>
          </a:p>
        </p:txBody>
      </p:sp>
      <p:sp>
        <p:nvSpPr>
          <p:cNvPr id="338" name="Google Shape;338;p27"/>
          <p:cNvSpPr txBox="1"/>
          <p:nvPr>
            <p:ph idx="1" type="body"/>
          </p:nvPr>
        </p:nvSpPr>
        <p:spPr>
          <a:xfrm>
            <a:off x="1297500" y="186082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GB"/>
              <a:t>				         Flowchart of Mechanism</a:t>
            </a:r>
            <a:endParaRPr/>
          </a:p>
        </p:txBody>
      </p:sp>
      <p:pic>
        <p:nvPicPr>
          <p:cNvPr id="339" name="Google Shape;339;p27"/>
          <p:cNvPicPr preferRelativeResize="0"/>
          <p:nvPr/>
        </p:nvPicPr>
        <p:blipFill>
          <a:blip r:embed="rId3">
            <a:alphaModFix/>
          </a:blip>
          <a:stretch>
            <a:fillRect/>
          </a:stretch>
        </p:blipFill>
        <p:spPr>
          <a:xfrm>
            <a:off x="2610075" y="1104600"/>
            <a:ext cx="3600450" cy="3295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id="344" name="Google Shape;344;p28"/>
          <p:cNvPicPr preferRelativeResize="0"/>
          <p:nvPr/>
        </p:nvPicPr>
        <p:blipFill rotWithShape="1">
          <a:blip r:embed="rId3">
            <a:alphaModFix/>
          </a:blip>
          <a:srcRect b="22423" l="22509" r="40358" t="43621"/>
          <a:stretch/>
        </p:blipFill>
        <p:spPr>
          <a:xfrm>
            <a:off x="1635025" y="2571750"/>
            <a:ext cx="5873952" cy="2263850"/>
          </a:xfrm>
          <a:prstGeom prst="rect">
            <a:avLst/>
          </a:prstGeom>
          <a:noFill/>
          <a:ln>
            <a:noFill/>
          </a:ln>
        </p:spPr>
      </p:pic>
      <p:sp>
        <p:nvSpPr>
          <p:cNvPr id="345" name="Google Shape;345;p28"/>
          <p:cNvSpPr txBox="1"/>
          <p:nvPr/>
        </p:nvSpPr>
        <p:spPr>
          <a:xfrm>
            <a:off x="1748400" y="355175"/>
            <a:ext cx="5647200" cy="6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rgbClr val="FFFFFF"/>
                </a:solidFill>
                <a:latin typeface="Lato"/>
                <a:ea typeface="Lato"/>
                <a:cs typeface="Lato"/>
                <a:sym typeface="Lato"/>
              </a:rPr>
              <a:t>The Dataset</a:t>
            </a:r>
            <a:endParaRPr sz="2400">
              <a:solidFill>
                <a:srgbClr val="FFFFFF"/>
              </a:solidFill>
              <a:latin typeface="Lato"/>
              <a:ea typeface="Lato"/>
              <a:cs typeface="Lato"/>
              <a:sym typeface="Lato"/>
            </a:endParaRPr>
          </a:p>
        </p:txBody>
      </p:sp>
      <p:pic>
        <p:nvPicPr>
          <p:cNvPr id="346" name="Google Shape;346;p28"/>
          <p:cNvPicPr preferRelativeResize="0"/>
          <p:nvPr/>
        </p:nvPicPr>
        <p:blipFill>
          <a:blip r:embed="rId4">
            <a:alphaModFix/>
          </a:blip>
          <a:stretch>
            <a:fillRect/>
          </a:stretch>
        </p:blipFill>
        <p:spPr>
          <a:xfrm>
            <a:off x="1635025" y="867775"/>
            <a:ext cx="5874000" cy="1633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Term Frequency - Inverse Document Frequency(TF_IDF) Vectorizer</a:t>
            </a:r>
            <a:endParaRPr/>
          </a:p>
        </p:txBody>
      </p:sp>
      <p:sp>
        <p:nvSpPr>
          <p:cNvPr id="352" name="Google Shape;352;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TF-IDF is a method used to represent text in a format which can be easily processed by the machine learning algorithms. It is a numerical statistic that shows how important a word is to a document in a word corpus.</a:t>
            </a:r>
            <a:endParaRPr/>
          </a:p>
          <a:p>
            <a:pPr indent="0" lvl="0" marL="0" rtl="0" algn="l">
              <a:spcBef>
                <a:spcPts val="1600"/>
              </a:spcBef>
              <a:spcAft>
                <a:spcPts val="0"/>
              </a:spcAft>
              <a:buNone/>
            </a:pPr>
            <a:r>
              <a:rPr lang="en-GB"/>
              <a:t>TF (Term Frequency): Term frequency is deﬁned as the frequency of a word in the document. TF is calculated as: TF(w)=(Numberoftimesword‘w’appearsinthedocument)/(Totalnumber of words in the document).</a:t>
            </a:r>
            <a:endParaRPr/>
          </a:p>
          <a:p>
            <a:pPr indent="0" lvl="0" marL="0" rtl="0" algn="l">
              <a:spcBef>
                <a:spcPts val="1600"/>
              </a:spcBef>
              <a:spcAft>
                <a:spcPts val="1600"/>
              </a:spcAft>
              <a:buNone/>
            </a:pPr>
            <a:r>
              <a:rPr lang="en-GB"/>
              <a:t> IDF (Inverse Document Frequency): This measures how important a word is in the document. For example, words like and, of, the, a appears lot of times but they are less important. Thus most repeated terms are given less weights and less frequent terms are given more weights. IDF is calculated as: IDF(w) = loge(Total number of documents / Number of documents with word ‘w’ in it).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TF-IDF continued...</a:t>
            </a:r>
            <a:endParaRPr/>
          </a:p>
        </p:txBody>
      </p:sp>
      <p:sp>
        <p:nvSpPr>
          <p:cNvPr id="358" name="Google Shape;358;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TF-IDF weight is given to each word by calculating TF*IDF values.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457200" lvl="0" marL="1828800" rtl="0" algn="l">
              <a:spcBef>
                <a:spcPts val="1600"/>
              </a:spcBef>
              <a:spcAft>
                <a:spcPts val="0"/>
              </a:spcAft>
              <a:buNone/>
            </a:pPr>
            <a:r>
              <a:rPr lang="en-GB"/>
              <a:t>Formula for TF-IDF</a:t>
            </a:r>
            <a:endParaRPr/>
          </a:p>
          <a:p>
            <a:pPr indent="0" lvl="0" marL="0" rtl="0" algn="l">
              <a:spcBef>
                <a:spcPts val="1600"/>
              </a:spcBef>
              <a:spcAft>
                <a:spcPts val="1600"/>
              </a:spcAft>
              <a:buNone/>
            </a:pPr>
            <a:r>
              <a:t/>
            </a:r>
            <a:endParaRPr/>
          </a:p>
        </p:txBody>
      </p:sp>
      <p:pic>
        <p:nvPicPr>
          <p:cNvPr id="359" name="Google Shape;359;p30"/>
          <p:cNvPicPr preferRelativeResize="0"/>
          <p:nvPr/>
        </p:nvPicPr>
        <p:blipFill>
          <a:blip r:embed="rId3">
            <a:alphaModFix/>
          </a:blip>
          <a:stretch>
            <a:fillRect/>
          </a:stretch>
        </p:blipFill>
        <p:spPr>
          <a:xfrm>
            <a:off x="3080150" y="2099225"/>
            <a:ext cx="2819400" cy="1847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Part of Speech (POS) Tagging</a:t>
            </a:r>
            <a:endParaRPr/>
          </a:p>
        </p:txBody>
      </p:sp>
      <p:sp>
        <p:nvSpPr>
          <p:cNvPr id="365" name="Google Shape;365;p31"/>
          <p:cNvSpPr txBox="1"/>
          <p:nvPr>
            <p:ph idx="1" type="body"/>
          </p:nvPr>
        </p:nvSpPr>
        <p:spPr>
          <a:xfrm>
            <a:off x="1297500" y="988900"/>
            <a:ext cx="7038900" cy="391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a:t>
            </a:r>
            <a:r>
              <a:rPr lang="en-GB"/>
              <a:t>text is read in some language and parts of speech are assigned to each word (and other token), such as noun, verb, adjective, etc., although generally computational applications use more fine-grained POS tags like 'noun-plural'.</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			                     Example of POS tagging</a:t>
            </a:r>
            <a:endParaRPr/>
          </a:p>
          <a:p>
            <a:pPr indent="0" lvl="0" marL="0" rtl="0" algn="l">
              <a:spcBef>
                <a:spcPts val="1600"/>
              </a:spcBef>
              <a:spcAft>
                <a:spcPts val="1600"/>
              </a:spcAft>
              <a:buNone/>
            </a:pPr>
            <a:r>
              <a:t/>
            </a:r>
            <a:endParaRPr/>
          </a:p>
        </p:txBody>
      </p:sp>
      <p:pic>
        <p:nvPicPr>
          <p:cNvPr id="366" name="Google Shape;366;p31"/>
          <p:cNvPicPr preferRelativeResize="0"/>
          <p:nvPr/>
        </p:nvPicPr>
        <p:blipFill>
          <a:blip r:embed="rId3">
            <a:alphaModFix/>
          </a:blip>
          <a:stretch>
            <a:fillRect/>
          </a:stretch>
        </p:blipFill>
        <p:spPr>
          <a:xfrm>
            <a:off x="2261000" y="2017449"/>
            <a:ext cx="4277924" cy="24224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32"/>
          <p:cNvSpPr txBox="1"/>
          <p:nvPr>
            <p:ph type="title"/>
          </p:nvPr>
        </p:nvSpPr>
        <p:spPr>
          <a:xfrm>
            <a:off x="2459000" y="4325300"/>
            <a:ext cx="6473700" cy="49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 after POS Tagging</a:t>
            </a:r>
            <a:endParaRPr/>
          </a:p>
        </p:txBody>
      </p:sp>
      <p:pic>
        <p:nvPicPr>
          <p:cNvPr id="372" name="Google Shape;372;p32"/>
          <p:cNvPicPr preferRelativeResize="0"/>
          <p:nvPr/>
        </p:nvPicPr>
        <p:blipFill>
          <a:blip r:embed="rId3">
            <a:alphaModFix/>
          </a:blip>
          <a:stretch>
            <a:fillRect/>
          </a:stretch>
        </p:blipFill>
        <p:spPr>
          <a:xfrm>
            <a:off x="1414475" y="175650"/>
            <a:ext cx="7315200" cy="4048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n-grams</a:t>
            </a:r>
            <a:endParaRPr/>
          </a:p>
        </p:txBody>
      </p:sp>
      <p:sp>
        <p:nvSpPr>
          <p:cNvPr id="378" name="Google Shape;378;p33"/>
          <p:cNvSpPr txBox="1"/>
          <p:nvPr>
            <p:ph idx="1" type="body"/>
          </p:nvPr>
        </p:nvSpPr>
        <p:spPr>
          <a:xfrm>
            <a:off x="1297500" y="1116150"/>
            <a:ext cx="7038900" cy="37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n-gram is a contiguous sequence of n terms from a given text. An n-gram of size 1 is referred to as a "unigram"; size 2 is a "bigram", size 3 as a "trigram" and so on. with larger n, a model can store more context.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						Example of n-grams</a:t>
            </a:r>
            <a:endParaRPr/>
          </a:p>
          <a:p>
            <a:pPr indent="0" lvl="0" marL="0" rtl="0" algn="l">
              <a:spcBef>
                <a:spcPts val="1600"/>
              </a:spcBef>
              <a:spcAft>
                <a:spcPts val="0"/>
              </a:spcAft>
              <a:buNone/>
            </a:pPr>
            <a:r>
              <a:rPr lang="en-GB"/>
              <a:t>For generating the news vector, we calculate the tf-idf values of the bigrams and represent the tf-idf vector of that bigrams. We choose bigrams over unigrams because it gives the context.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79" name="Google Shape;379;p33"/>
          <p:cNvPicPr preferRelativeResize="0"/>
          <p:nvPr/>
        </p:nvPicPr>
        <p:blipFill>
          <a:blip r:embed="rId3">
            <a:alphaModFix/>
          </a:blip>
          <a:stretch>
            <a:fillRect/>
          </a:stretch>
        </p:blipFill>
        <p:spPr>
          <a:xfrm>
            <a:off x="2888138" y="1934763"/>
            <a:ext cx="3857625" cy="1724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			 	</a:t>
            </a:r>
            <a:r>
              <a:rPr lang="en-GB" sz="2100"/>
              <a:t>POS tagged bigrams</a:t>
            </a:r>
            <a:endParaRPr sz="2100"/>
          </a:p>
          <a:p>
            <a:pPr indent="0" lvl="0" marL="0" rtl="0" algn="l">
              <a:spcBef>
                <a:spcPts val="1600"/>
              </a:spcBef>
              <a:spcAft>
                <a:spcPts val="1600"/>
              </a:spcAft>
              <a:buNone/>
            </a:pPr>
            <a:r>
              <a:t/>
            </a:r>
            <a:endParaRPr/>
          </a:p>
        </p:txBody>
      </p:sp>
      <p:pic>
        <p:nvPicPr>
          <p:cNvPr id="386" name="Google Shape;386;p34"/>
          <p:cNvPicPr preferRelativeResize="0"/>
          <p:nvPr/>
        </p:nvPicPr>
        <p:blipFill>
          <a:blip r:embed="rId3">
            <a:alphaModFix/>
          </a:blip>
          <a:stretch>
            <a:fillRect/>
          </a:stretch>
        </p:blipFill>
        <p:spPr>
          <a:xfrm>
            <a:off x="2630092" y="393750"/>
            <a:ext cx="3883825" cy="3112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Classification Algorithms Used</a:t>
            </a:r>
            <a:endParaRPr/>
          </a:p>
        </p:txBody>
      </p:sp>
      <p:sp>
        <p:nvSpPr>
          <p:cNvPr id="392" name="Google Shape;392;p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200"/>
              <a:t>After generating the news feature vector, now we classify the vector to whether it is fake or real. We aim to use the following classiﬁcation algorithms for the purpose of classiﬁcation.</a:t>
            </a:r>
            <a:endParaRPr sz="2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907375" y="843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236" name="Google Shape;236;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37" name="Google Shape;237;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39" name="Google Shape;239;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Average"/>
              <a:ea typeface="Average"/>
              <a:cs typeface="Average"/>
              <a:sym typeface="Average"/>
            </a:endParaRPr>
          </a:p>
        </p:txBody>
      </p:sp>
      <p:sp>
        <p:nvSpPr>
          <p:cNvPr id="240" name="Google Shape;240;p18"/>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Average"/>
              <a:ea typeface="Average"/>
              <a:cs typeface="Average"/>
              <a:sym typeface="Average"/>
            </a:endParaRPr>
          </a:p>
        </p:txBody>
      </p:sp>
      <p:sp>
        <p:nvSpPr>
          <p:cNvPr id="241" name="Google Shape;241;p18"/>
          <p:cNvSpPr txBox="1"/>
          <p:nvPr/>
        </p:nvSpPr>
        <p:spPr>
          <a:xfrm>
            <a:off x="4432475" y="2796800"/>
            <a:ext cx="30969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Average"/>
              <a:ea typeface="Average"/>
              <a:cs typeface="Average"/>
              <a:sym typeface="Average"/>
            </a:endParaRPr>
          </a:p>
        </p:txBody>
      </p:sp>
      <p:sp>
        <p:nvSpPr>
          <p:cNvPr id="242" name="Google Shape;242;p18"/>
          <p:cNvSpPr txBox="1"/>
          <p:nvPr/>
        </p:nvSpPr>
        <p:spPr>
          <a:xfrm>
            <a:off x="4510951" y="344802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43" name="Google Shape;243;p18"/>
          <p:cNvSpPr txBox="1"/>
          <p:nvPr/>
        </p:nvSpPr>
        <p:spPr>
          <a:xfrm>
            <a:off x="1294301" y="4050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Average"/>
              <a:ea typeface="Average"/>
              <a:cs typeface="Average"/>
              <a:sym typeface="Average"/>
            </a:endParaRPr>
          </a:p>
        </p:txBody>
      </p:sp>
      <p:sp>
        <p:nvSpPr>
          <p:cNvPr id="244" name="Google Shape;244;p18"/>
          <p:cNvSpPr txBox="1"/>
          <p:nvPr/>
        </p:nvSpPr>
        <p:spPr>
          <a:xfrm>
            <a:off x="4432478" y="2145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Average"/>
              <a:ea typeface="Average"/>
              <a:cs typeface="Average"/>
              <a:sym typeface="Average"/>
            </a:endParaRPr>
          </a:p>
        </p:txBody>
      </p:sp>
      <p:sp>
        <p:nvSpPr>
          <p:cNvPr id="245" name="Google Shape;245;p18"/>
          <p:cNvSpPr txBox="1"/>
          <p:nvPr/>
        </p:nvSpPr>
        <p:spPr>
          <a:xfrm>
            <a:off x="4444925" y="2471081"/>
            <a:ext cx="2993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Average"/>
              <a:ea typeface="Average"/>
              <a:cs typeface="Average"/>
              <a:sym typeface="Average"/>
            </a:endParaRPr>
          </a:p>
        </p:txBody>
      </p:sp>
      <p:graphicFrame>
        <p:nvGraphicFramePr>
          <p:cNvPr id="246" name="Google Shape;246;p18"/>
          <p:cNvGraphicFramePr/>
          <p:nvPr/>
        </p:nvGraphicFramePr>
        <p:xfrm>
          <a:off x="907375" y="695685"/>
          <a:ext cx="3000000" cy="3000000"/>
        </p:xfrm>
        <a:graphic>
          <a:graphicData uri="http://schemas.openxmlformats.org/drawingml/2006/table">
            <a:tbl>
              <a:tblPr>
                <a:noFill/>
                <a:tableStyleId>{0CFF0048-AB42-46C6-A3BC-A0BBB2B2224E}</a:tableStyleId>
              </a:tblPr>
              <a:tblGrid>
                <a:gridCol w="3664625"/>
                <a:gridCol w="3664625"/>
              </a:tblGrid>
              <a:tr h="408775">
                <a:tc>
                  <a:txBody>
                    <a:bodyPr/>
                    <a:lstStyle/>
                    <a:p>
                      <a:pPr indent="0" lvl="0" marL="0" rtl="0" algn="l">
                        <a:spcBef>
                          <a:spcPts val="0"/>
                        </a:spcBef>
                        <a:spcAft>
                          <a:spcPts val="0"/>
                        </a:spcAft>
                        <a:buNone/>
                      </a:pPr>
                      <a:r>
                        <a:rPr lang="en-GB" sz="1200">
                          <a:solidFill>
                            <a:srgbClr val="FFFFFF"/>
                          </a:solidFill>
                        </a:rPr>
                        <a:t>Overview</a:t>
                      </a:r>
                      <a:endParaRPr sz="1200">
                        <a:solidFill>
                          <a:srgbClr val="FFFFFF"/>
                        </a:solidFill>
                      </a:endParaRPr>
                    </a:p>
                  </a:txBody>
                  <a:tcPr marT="91425" marB="91425" marR="91425" marL="91425"/>
                </a:tc>
                <a:tc>
                  <a:txBody>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Part of Speech (POS) Tagging</a:t>
                      </a:r>
                      <a:endParaRPr sz="1200">
                        <a:solidFill>
                          <a:schemeClr val="lt1"/>
                        </a:solidFill>
                        <a:latin typeface="Montserrat"/>
                        <a:ea typeface="Montserrat"/>
                        <a:cs typeface="Montserrat"/>
                        <a:sym typeface="Montserrat"/>
                      </a:endParaRPr>
                    </a:p>
                  </a:txBody>
                  <a:tcPr marT="91425" marB="91425" marR="91425" marL="91425"/>
                </a:tc>
              </a:tr>
              <a:tr h="381700">
                <a:tc>
                  <a:txBody>
                    <a:bodyPr/>
                    <a:lstStyle/>
                    <a:p>
                      <a:pPr indent="0" lvl="0" marL="0" rtl="0" algn="l">
                        <a:spcBef>
                          <a:spcPts val="0"/>
                        </a:spcBef>
                        <a:spcAft>
                          <a:spcPts val="0"/>
                        </a:spcAft>
                        <a:buNone/>
                      </a:pPr>
                      <a:r>
                        <a:rPr lang="en-GB" sz="1200">
                          <a:solidFill>
                            <a:srgbClr val="FFFFFF"/>
                          </a:solidFill>
                        </a:rPr>
                        <a:t>Understanding the problems</a:t>
                      </a:r>
                      <a:endParaRPr sz="1200">
                        <a:solidFill>
                          <a:srgbClr val="FFFFFF"/>
                        </a:solidFill>
                      </a:endParaRPr>
                    </a:p>
                  </a:txBody>
                  <a:tcPr marT="91425" marB="91425" marR="91425" marL="91425"/>
                </a:tc>
                <a:tc>
                  <a:txBody>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n-grams</a:t>
                      </a:r>
                      <a:endParaRPr sz="1200">
                        <a:solidFill>
                          <a:schemeClr val="lt1"/>
                        </a:solidFill>
                        <a:latin typeface="Montserrat"/>
                        <a:ea typeface="Montserrat"/>
                        <a:cs typeface="Montserrat"/>
                        <a:sym typeface="Montserrat"/>
                      </a:endParaRPr>
                    </a:p>
                  </a:txBody>
                  <a:tcPr marT="91425" marB="91425" marR="91425" marL="91425"/>
                </a:tc>
              </a:tr>
              <a:tr h="381700">
                <a:tc>
                  <a:txBody>
                    <a:bodyPr/>
                    <a:lstStyle/>
                    <a:p>
                      <a:pPr indent="0" lvl="0" marL="0" rtl="0" algn="l">
                        <a:spcBef>
                          <a:spcPts val="0"/>
                        </a:spcBef>
                        <a:spcAft>
                          <a:spcPts val="0"/>
                        </a:spcAft>
                        <a:buNone/>
                      </a:pPr>
                      <a:r>
                        <a:rPr lang="en-GB" sz="1200">
                          <a:solidFill>
                            <a:schemeClr val="lt1"/>
                          </a:solidFill>
                          <a:uFill>
                            <a:noFill/>
                          </a:uFill>
                          <a:latin typeface="Montserrat"/>
                          <a:ea typeface="Montserrat"/>
                          <a:cs typeface="Montserrat"/>
                          <a:sym typeface="Montserrat"/>
                          <a:hlinkClick action="ppaction://hlinksldjump" r:id="rId3"/>
                        </a:rPr>
                        <a:t>Project objective</a:t>
                      </a:r>
                      <a:endParaRPr sz="12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Classification Algorithms Used</a:t>
                      </a:r>
                      <a:endParaRPr sz="1200">
                        <a:solidFill>
                          <a:schemeClr val="lt1"/>
                        </a:solidFill>
                        <a:latin typeface="Montserrat"/>
                        <a:ea typeface="Montserrat"/>
                        <a:cs typeface="Montserrat"/>
                        <a:sym typeface="Montserrat"/>
                      </a:endParaRPr>
                    </a:p>
                  </a:txBody>
                  <a:tcPr marT="91425" marB="91425" marR="91425" marL="91425"/>
                </a:tc>
              </a:tr>
              <a:tr h="381700">
                <a:tc>
                  <a:txBody>
                    <a:bodyPr/>
                    <a:lstStyle/>
                    <a:p>
                      <a:pPr indent="0" lvl="0" marL="0" rtl="0" algn="l">
                        <a:spcBef>
                          <a:spcPts val="0"/>
                        </a:spcBef>
                        <a:spcAft>
                          <a:spcPts val="0"/>
                        </a:spcAft>
                        <a:buNone/>
                      </a:pPr>
                      <a:r>
                        <a:rPr lang="en-GB" sz="1200">
                          <a:solidFill>
                            <a:schemeClr val="lt1"/>
                          </a:solidFill>
                          <a:uFill>
                            <a:noFill/>
                          </a:uFill>
                          <a:latin typeface="Montserrat"/>
                          <a:ea typeface="Montserrat"/>
                          <a:cs typeface="Montserrat"/>
                          <a:sym typeface="Montserrat"/>
                          <a:hlinkClick action="ppaction://hlinksldjump" r:id="rId4"/>
                        </a:rPr>
                        <a:t>Target audience</a:t>
                      </a:r>
                      <a:endParaRPr sz="1200">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Confusion Matrix - Source Code, Definitions and Comparison</a:t>
                      </a:r>
                      <a:endParaRPr sz="1200">
                        <a:solidFill>
                          <a:schemeClr val="lt1"/>
                        </a:solidFill>
                        <a:latin typeface="Montserrat"/>
                        <a:ea typeface="Montserrat"/>
                        <a:cs typeface="Montserrat"/>
                        <a:sym typeface="Montserrat"/>
                      </a:endParaRPr>
                    </a:p>
                  </a:txBody>
                  <a:tcPr marT="91425" marB="91425" marR="91425" marL="91425"/>
                </a:tc>
              </a:tr>
              <a:tr h="461400">
                <a:tc>
                  <a:txBody>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Types of Fake News</a:t>
                      </a:r>
                      <a:endParaRPr sz="1200"/>
                    </a:p>
                  </a:txBody>
                  <a:tcPr marT="91425" marB="91425" marR="91425" marL="91425"/>
                </a:tc>
                <a:tc>
                  <a:txBody>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Receiver Operating Characteristic Curve - Definition and Comparison</a:t>
                      </a:r>
                      <a:endParaRPr sz="1200">
                        <a:solidFill>
                          <a:schemeClr val="lt1"/>
                        </a:solidFill>
                        <a:latin typeface="Montserrat"/>
                        <a:ea typeface="Montserrat"/>
                        <a:cs typeface="Montserrat"/>
                        <a:sym typeface="Montserrat"/>
                      </a:endParaRPr>
                    </a:p>
                  </a:txBody>
                  <a:tcPr marT="91425" marB="91425" marR="91425" marL="91425"/>
                </a:tc>
              </a:tr>
              <a:tr h="349750">
                <a:tc>
                  <a:txBody>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Visualization</a:t>
                      </a:r>
                      <a:endParaRPr sz="1200">
                        <a:solidFill>
                          <a:srgbClr val="FFFFFF"/>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Time Comparison of Models</a:t>
                      </a:r>
                      <a:endParaRPr sz="1200">
                        <a:solidFill>
                          <a:schemeClr val="lt1"/>
                        </a:solidFill>
                        <a:latin typeface="Montserrat"/>
                        <a:ea typeface="Montserrat"/>
                        <a:cs typeface="Montserrat"/>
                        <a:sym typeface="Montserrat"/>
                      </a:endParaRPr>
                    </a:p>
                  </a:txBody>
                  <a:tcPr marT="91425" marB="91425" marR="91425" marL="91425"/>
                </a:tc>
              </a:tr>
              <a:tr h="381700">
                <a:tc>
                  <a:txBody>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Cycle Diagram</a:t>
                      </a:r>
                      <a:endParaRPr sz="1200">
                        <a:solidFill>
                          <a:srgbClr val="FFFFFF"/>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Graphical User Interface</a:t>
                      </a:r>
                      <a:endParaRPr sz="1200">
                        <a:solidFill>
                          <a:srgbClr val="FFFFFF"/>
                        </a:solidFill>
                        <a:latin typeface="Montserrat"/>
                        <a:ea typeface="Montserrat"/>
                        <a:cs typeface="Montserrat"/>
                        <a:sym typeface="Montserrat"/>
                      </a:endParaRPr>
                    </a:p>
                  </a:txBody>
                  <a:tcPr marT="91425" marB="91425" marR="91425" marL="91425"/>
                </a:tc>
              </a:tr>
              <a:tr h="381700">
                <a:tc>
                  <a:txBody>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Methodology</a:t>
                      </a:r>
                      <a:endParaRPr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GB" sz="1200">
                          <a:solidFill>
                            <a:schemeClr val="lt1"/>
                          </a:solidFill>
                          <a:uFill>
                            <a:noFill/>
                          </a:uFill>
                          <a:latin typeface="Montserrat"/>
                          <a:ea typeface="Montserrat"/>
                          <a:cs typeface="Montserrat"/>
                          <a:sym typeface="Montserrat"/>
                          <a:hlinkClick action="ppaction://hlinksldjump" r:id="rId5"/>
                        </a:rPr>
                        <a:t>Project timeline</a:t>
                      </a:r>
                      <a:endParaRPr sz="1200">
                        <a:solidFill>
                          <a:srgbClr val="FFFFFF"/>
                        </a:solidFill>
                        <a:latin typeface="Montserrat"/>
                        <a:ea typeface="Montserrat"/>
                        <a:cs typeface="Montserrat"/>
                        <a:sym typeface="Montserrat"/>
                      </a:endParaRPr>
                    </a:p>
                  </a:txBody>
                  <a:tcPr marT="91425" marB="91425" marR="91425" marL="91425"/>
                </a:tc>
              </a:tr>
              <a:tr h="335800">
                <a:tc>
                  <a:txBody>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The Dataset</a:t>
                      </a:r>
                      <a:endParaRPr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GB" sz="1200">
                          <a:solidFill>
                            <a:srgbClr val="FFFFFF"/>
                          </a:solidFill>
                        </a:rPr>
                        <a:t>Conclusion</a:t>
                      </a:r>
                      <a:endParaRPr sz="1200">
                        <a:solidFill>
                          <a:srgbClr val="FFFFFF"/>
                        </a:solidFill>
                      </a:endParaRPr>
                    </a:p>
                  </a:txBody>
                  <a:tcPr marT="91425" marB="91425" marR="91425" marL="91425"/>
                </a:tc>
              </a:tr>
              <a:tr h="398600">
                <a:tc>
                  <a:txBody>
                    <a:bodyPr/>
                    <a:lstStyle/>
                    <a:p>
                      <a:pPr indent="0" lvl="0" marL="0" rtl="0" algn="l">
                        <a:spcBef>
                          <a:spcPts val="0"/>
                        </a:spcBef>
                        <a:spcAft>
                          <a:spcPts val="0"/>
                        </a:spcAft>
                        <a:buNone/>
                      </a:pPr>
                      <a:r>
                        <a:rPr lang="en-GB" sz="1200">
                          <a:solidFill>
                            <a:schemeClr val="lt1"/>
                          </a:solidFill>
                          <a:latin typeface="Montserrat"/>
                          <a:ea typeface="Montserrat"/>
                          <a:cs typeface="Montserrat"/>
                          <a:sym typeface="Montserrat"/>
                        </a:rPr>
                        <a:t>Term Frequency - Inverse Document Frequency(TF_IDF) Vectorizer</a:t>
                      </a:r>
                      <a:endParaRPr sz="1200">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GB" sz="1200">
                          <a:solidFill>
                            <a:srgbClr val="FFFFFF"/>
                          </a:solidFill>
                        </a:rPr>
                        <a:t>Future Prospects</a:t>
                      </a:r>
                      <a:endParaRPr sz="1200">
                        <a:solidFill>
                          <a:srgbClr val="FFFFFF"/>
                        </a:solidFill>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Random Forests</a:t>
            </a:r>
            <a:endParaRPr/>
          </a:p>
        </p:txBody>
      </p:sp>
      <p:sp>
        <p:nvSpPr>
          <p:cNvPr id="398" name="Google Shape;398;p3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Random Forests is a bagging type of ensemble model in which the base model for bagging is decision tree. In addition to bagging (i.e taking random samples of total data and train those samples independently and then take the majority voting of numerous samples of the total dataset to ﬁnd the output of the total dataset), there is feature bagging (i.e column sampling in which not all the columns/features are taken into consideration while training but rather random samples of features are considered while training diﬀerent samples.</a:t>
            </a:r>
            <a:endParaRPr/>
          </a:p>
          <a:p>
            <a:pPr indent="0" lvl="0" marL="0" rtl="0" algn="l">
              <a:spcBef>
                <a:spcPts val="1600"/>
              </a:spcBef>
              <a:spcAft>
                <a:spcPts val="0"/>
              </a:spcAft>
              <a:buNone/>
            </a:pPr>
            <a:r>
              <a:rPr lang="en-GB"/>
              <a:t>Random Forest = Bagging with decision tree as base model + feature bagging</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Mechanism of Random Forest</a:t>
            </a:r>
            <a:endParaRPr/>
          </a:p>
        </p:txBody>
      </p:sp>
      <p:sp>
        <p:nvSpPr>
          <p:cNvPr id="404" name="Google Shape;404;p3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5" name="Google Shape;405;p37"/>
          <p:cNvPicPr preferRelativeResize="0"/>
          <p:nvPr/>
        </p:nvPicPr>
        <p:blipFill>
          <a:blip r:embed="rId3">
            <a:alphaModFix/>
          </a:blip>
          <a:stretch>
            <a:fillRect/>
          </a:stretch>
        </p:blipFill>
        <p:spPr>
          <a:xfrm>
            <a:off x="1528750" y="1567538"/>
            <a:ext cx="6086475" cy="2790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38"/>
          <p:cNvSpPr txBox="1"/>
          <p:nvPr>
            <p:ph type="title"/>
          </p:nvPr>
        </p:nvSpPr>
        <p:spPr>
          <a:xfrm>
            <a:off x="1209900" y="189100"/>
            <a:ext cx="70389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Naive-Bayes</a:t>
            </a:r>
            <a:endParaRPr/>
          </a:p>
        </p:txBody>
      </p:sp>
      <p:sp>
        <p:nvSpPr>
          <p:cNvPr id="411" name="Google Shape;411;p38"/>
          <p:cNvSpPr txBox="1"/>
          <p:nvPr>
            <p:ph idx="1" type="body"/>
          </p:nvPr>
        </p:nvSpPr>
        <p:spPr>
          <a:xfrm>
            <a:off x="1209900" y="725325"/>
            <a:ext cx="75264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Naive Bayes is a supervised learning algorithm which is used for classiﬁcation. It is based on bayes theorem assuming that features are independent of each other. It calculates the probability of every class, the class with maximum probability is chosen as the output.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12" name="Google Shape;412;p38"/>
          <p:cNvPicPr preferRelativeResize="0"/>
          <p:nvPr/>
        </p:nvPicPr>
        <p:blipFill>
          <a:blip r:embed="rId3">
            <a:alphaModFix/>
          </a:blip>
          <a:stretch>
            <a:fillRect/>
          </a:stretch>
        </p:blipFill>
        <p:spPr>
          <a:xfrm>
            <a:off x="2361175" y="1801225"/>
            <a:ext cx="4736351" cy="3223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4D4D4D"/>
            </a:gs>
            <a:gs pos="100000">
              <a:srgbClr val="000000"/>
            </a:gs>
          </a:gsLst>
          <a:lin ang="5400012" scaled="0"/>
        </a:gradFill>
      </p:bgPr>
    </p:bg>
    <p:spTree>
      <p:nvGrpSpPr>
        <p:cNvPr id="416" name="Shape 416"/>
        <p:cNvGrpSpPr/>
        <p:nvPr/>
      </p:nvGrpSpPr>
      <p:grpSpPr>
        <a:xfrm>
          <a:off x="0" y="0"/>
          <a:ext cx="0" cy="0"/>
          <a:chOff x="0" y="0"/>
          <a:chExt cx="0" cy="0"/>
        </a:xfrm>
      </p:grpSpPr>
      <p:sp>
        <p:nvSpPr>
          <p:cNvPr id="417" name="Google Shape;417;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Support Vector Machine</a:t>
            </a:r>
            <a:endParaRPr>
              <a:solidFill>
                <a:srgbClr val="FFFFFF"/>
              </a:solidFill>
            </a:endParaRPr>
          </a:p>
        </p:txBody>
      </p:sp>
      <p:sp>
        <p:nvSpPr>
          <p:cNvPr id="418" name="Google Shape;418;p39"/>
          <p:cNvSpPr txBox="1"/>
          <p:nvPr>
            <p:ph idx="1" type="body"/>
          </p:nvPr>
        </p:nvSpPr>
        <p:spPr>
          <a:xfrm rot="10800000">
            <a:off x="9395775" y="4027400"/>
            <a:ext cx="462600" cy="33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1200">
              <a:solidFill>
                <a:srgbClr val="000000"/>
              </a:solidFill>
              <a:highlight>
                <a:srgbClr val="FFFFFF"/>
              </a:highlight>
              <a:latin typeface="Roboto"/>
              <a:ea typeface="Roboto"/>
              <a:cs typeface="Roboto"/>
              <a:sym typeface="Roboto"/>
            </a:endParaRPr>
          </a:p>
        </p:txBody>
      </p:sp>
      <p:sp>
        <p:nvSpPr>
          <p:cNvPr id="419" name="Google Shape;419;p39"/>
          <p:cNvSpPr txBox="1"/>
          <p:nvPr/>
        </p:nvSpPr>
        <p:spPr>
          <a:xfrm>
            <a:off x="1353738" y="981325"/>
            <a:ext cx="6926400" cy="4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Lato"/>
                <a:ea typeface="Lato"/>
                <a:cs typeface="Lato"/>
                <a:sym typeface="Lato"/>
              </a:rPr>
              <a:t>An SVM model is a representation of the data points in space, mapped so that the samples of the separate categories are divided by a clear gap that is as wide as possible.</a:t>
            </a:r>
            <a:endParaRPr>
              <a:solidFill>
                <a:srgbClr val="FFFFFF"/>
              </a:solidFill>
              <a:latin typeface="Lato"/>
              <a:ea typeface="Lato"/>
              <a:cs typeface="Lato"/>
              <a:sym typeface="Lato"/>
            </a:endParaRPr>
          </a:p>
        </p:txBody>
      </p:sp>
      <p:pic>
        <p:nvPicPr>
          <p:cNvPr id="420" name="Google Shape;420;p39"/>
          <p:cNvPicPr preferRelativeResize="0"/>
          <p:nvPr/>
        </p:nvPicPr>
        <p:blipFill>
          <a:blip r:embed="rId3">
            <a:alphaModFix/>
          </a:blip>
          <a:stretch>
            <a:fillRect/>
          </a:stretch>
        </p:blipFill>
        <p:spPr>
          <a:xfrm>
            <a:off x="2351925" y="1736486"/>
            <a:ext cx="4066175" cy="3166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Gradient Boosting</a:t>
            </a:r>
            <a:endParaRPr/>
          </a:p>
        </p:txBody>
      </p:sp>
      <p:sp>
        <p:nvSpPr>
          <p:cNvPr id="426" name="Google Shape;426;p4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Gradient boosting is an example of boosting ensemble model. Boosting is an ensemble technique in which the predictors are not made independently, but sequentially. Boosting tries to convert a weak learner to become better. It learns from its mistakes/error and tries to reduce the error.</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				        Example of Gradient Boosting</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27" name="Google Shape;427;p40"/>
          <p:cNvPicPr preferRelativeResize="0"/>
          <p:nvPr/>
        </p:nvPicPr>
        <p:blipFill>
          <a:blip r:embed="rId3">
            <a:alphaModFix/>
          </a:blip>
          <a:stretch>
            <a:fillRect/>
          </a:stretch>
        </p:blipFill>
        <p:spPr>
          <a:xfrm>
            <a:off x="2924175" y="2695575"/>
            <a:ext cx="3295650" cy="990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Source Code for Confusion Matrix</a:t>
            </a:r>
            <a:endParaRPr/>
          </a:p>
        </p:txBody>
      </p:sp>
      <p:pic>
        <p:nvPicPr>
          <p:cNvPr id="433" name="Google Shape;433;p41"/>
          <p:cNvPicPr preferRelativeResize="0"/>
          <p:nvPr/>
        </p:nvPicPr>
        <p:blipFill>
          <a:blip r:embed="rId3">
            <a:alphaModFix/>
          </a:blip>
          <a:stretch>
            <a:fillRect/>
          </a:stretch>
        </p:blipFill>
        <p:spPr>
          <a:xfrm>
            <a:off x="1556347" y="1054550"/>
            <a:ext cx="6031300" cy="3034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42"/>
          <p:cNvSpPr txBox="1"/>
          <p:nvPr>
            <p:ph type="title"/>
          </p:nvPr>
        </p:nvSpPr>
        <p:spPr>
          <a:xfrm>
            <a:off x="771000" y="-280600"/>
            <a:ext cx="7602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Definitions related to Confusion Matrix</a:t>
            </a:r>
            <a:endParaRPr/>
          </a:p>
        </p:txBody>
      </p:sp>
      <p:sp>
        <p:nvSpPr>
          <p:cNvPr id="439" name="Google Shape;439;p42"/>
          <p:cNvSpPr txBox="1"/>
          <p:nvPr/>
        </p:nvSpPr>
        <p:spPr>
          <a:xfrm>
            <a:off x="688050" y="2725425"/>
            <a:ext cx="8031000" cy="22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Lato"/>
                <a:ea typeface="Lato"/>
                <a:cs typeface="Lato"/>
                <a:sym typeface="Lato"/>
              </a:rPr>
              <a:t>True Positives (TP):</a:t>
            </a:r>
            <a:r>
              <a:rPr lang="en-GB">
                <a:solidFill>
                  <a:srgbClr val="FFFFFF"/>
                </a:solidFill>
                <a:latin typeface="Lato"/>
                <a:ea typeface="Lato"/>
                <a:cs typeface="Lato"/>
                <a:sym typeface="Lato"/>
              </a:rPr>
              <a:t> </a:t>
            </a:r>
            <a:r>
              <a:rPr lang="en-GB">
                <a:solidFill>
                  <a:srgbClr val="FFFFFF"/>
                </a:solidFill>
                <a:latin typeface="Lato"/>
                <a:ea typeface="Lato"/>
                <a:cs typeface="Lato"/>
                <a:sym typeface="Lato"/>
              </a:rPr>
              <a:t>These are cases in which </a:t>
            </a:r>
            <a:r>
              <a:rPr lang="en-GB">
                <a:solidFill>
                  <a:srgbClr val="FFFFFF"/>
                </a:solidFill>
                <a:latin typeface="Lato"/>
                <a:ea typeface="Lato"/>
                <a:cs typeface="Lato"/>
                <a:sym typeface="Lato"/>
              </a:rPr>
              <a:t>we predicted yes (the news is REAL), and it is indeed REAL. It is shown by box with number 4344.</a:t>
            </a:r>
            <a:br>
              <a:rPr lang="en-GB">
                <a:solidFill>
                  <a:srgbClr val="FFFFFF"/>
                </a:solidFill>
                <a:latin typeface="Lato"/>
                <a:ea typeface="Lato"/>
                <a:cs typeface="Lato"/>
                <a:sym typeface="Lato"/>
              </a:rPr>
            </a:br>
            <a:br>
              <a:rPr lang="en-GB">
                <a:solidFill>
                  <a:srgbClr val="FFFFFF"/>
                </a:solidFill>
                <a:latin typeface="Lato"/>
                <a:ea typeface="Lato"/>
                <a:cs typeface="Lato"/>
                <a:sym typeface="Lato"/>
              </a:rPr>
            </a:br>
            <a:r>
              <a:rPr b="1" lang="en-GB">
                <a:solidFill>
                  <a:srgbClr val="FFFFFF"/>
                </a:solidFill>
                <a:latin typeface="Lato"/>
                <a:ea typeface="Lato"/>
                <a:cs typeface="Lato"/>
                <a:sym typeface="Lato"/>
              </a:rPr>
              <a:t>True Negatives (TN):</a:t>
            </a:r>
            <a:r>
              <a:rPr lang="en-GB">
                <a:solidFill>
                  <a:srgbClr val="FFFFFF"/>
                </a:solidFill>
                <a:latin typeface="Lato"/>
                <a:ea typeface="Lato"/>
                <a:cs typeface="Lato"/>
                <a:sym typeface="Lato"/>
              </a:rPr>
              <a:t> </a:t>
            </a:r>
            <a:r>
              <a:rPr lang="en-GB">
                <a:solidFill>
                  <a:srgbClr val="FFFFFF"/>
                </a:solidFill>
                <a:latin typeface="Lato"/>
                <a:ea typeface="Lato"/>
                <a:cs typeface="Lato"/>
                <a:sym typeface="Lato"/>
              </a:rPr>
              <a:t>These are cases in which w</a:t>
            </a:r>
            <a:r>
              <a:rPr lang="en-GB">
                <a:solidFill>
                  <a:srgbClr val="FFFFFF"/>
                </a:solidFill>
                <a:latin typeface="Lato"/>
                <a:ea typeface="Lato"/>
                <a:cs typeface="Lato"/>
                <a:sym typeface="Lato"/>
              </a:rPr>
              <a:t>e predicted no (the news is FAKE), and it is indeed FAKE. </a:t>
            </a:r>
            <a:r>
              <a:rPr lang="en-GB">
                <a:solidFill>
                  <a:srgbClr val="FFFFFF"/>
                </a:solidFill>
                <a:latin typeface="Lato"/>
                <a:ea typeface="Lato"/>
                <a:cs typeface="Lato"/>
                <a:sym typeface="Lato"/>
              </a:rPr>
              <a:t>It is shown by box with number 3710.</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b="1" lang="en-GB">
                <a:solidFill>
                  <a:srgbClr val="FFFFFF"/>
                </a:solidFill>
                <a:latin typeface="Lato"/>
                <a:ea typeface="Lato"/>
                <a:cs typeface="Lato"/>
                <a:sym typeface="Lato"/>
              </a:rPr>
              <a:t>False Positives (FP):</a:t>
            </a:r>
            <a:r>
              <a:rPr lang="en-GB">
                <a:solidFill>
                  <a:srgbClr val="FFFFFF"/>
                </a:solidFill>
                <a:latin typeface="Lato"/>
                <a:ea typeface="Lato"/>
                <a:cs typeface="Lato"/>
                <a:sym typeface="Lato"/>
              </a:rPr>
              <a:t> We predicted yes (REAL), but it is actually FAKE. (Also known as a "Type I error.") </a:t>
            </a:r>
            <a:r>
              <a:rPr lang="en-GB">
                <a:solidFill>
                  <a:srgbClr val="FFFFFF"/>
                </a:solidFill>
                <a:latin typeface="Lato"/>
                <a:ea typeface="Lato"/>
                <a:cs typeface="Lato"/>
                <a:sym typeface="Lato"/>
              </a:rPr>
              <a:t>It is shown by box with number 419.</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b="1" lang="en-GB">
                <a:solidFill>
                  <a:srgbClr val="FFFFFF"/>
                </a:solidFill>
                <a:latin typeface="Lato"/>
                <a:ea typeface="Lato"/>
                <a:cs typeface="Lato"/>
                <a:sym typeface="Lato"/>
              </a:rPr>
              <a:t>False Negatives (FN):</a:t>
            </a:r>
            <a:r>
              <a:rPr lang="en-GB">
                <a:solidFill>
                  <a:srgbClr val="FFFFFF"/>
                </a:solidFill>
                <a:latin typeface="Lato"/>
                <a:ea typeface="Lato"/>
                <a:cs typeface="Lato"/>
                <a:sym typeface="Lato"/>
              </a:rPr>
              <a:t> We predicted no (FAKE), but it is actually REAL. (Also known as a "Type II error.") </a:t>
            </a:r>
            <a:r>
              <a:rPr lang="en-GB">
                <a:solidFill>
                  <a:srgbClr val="FFFFFF"/>
                </a:solidFill>
                <a:latin typeface="Lato"/>
                <a:ea typeface="Lato"/>
                <a:cs typeface="Lato"/>
                <a:sym typeface="Lato"/>
              </a:rPr>
              <a:t>It is shown by box with number 723.</a:t>
            </a:r>
            <a:endParaRPr>
              <a:solidFill>
                <a:srgbClr val="FFFFFF"/>
              </a:solidFill>
              <a:latin typeface="Lato"/>
              <a:ea typeface="Lato"/>
              <a:cs typeface="Lato"/>
              <a:sym typeface="Lato"/>
            </a:endParaRPr>
          </a:p>
        </p:txBody>
      </p:sp>
      <p:pic>
        <p:nvPicPr>
          <p:cNvPr id="440" name="Google Shape;440;p42"/>
          <p:cNvPicPr preferRelativeResize="0"/>
          <p:nvPr/>
        </p:nvPicPr>
        <p:blipFill>
          <a:blip r:embed="rId3">
            <a:alphaModFix/>
          </a:blip>
          <a:stretch>
            <a:fillRect/>
          </a:stretch>
        </p:blipFill>
        <p:spPr>
          <a:xfrm>
            <a:off x="3079325" y="619950"/>
            <a:ext cx="2510100" cy="2105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43"/>
          <p:cNvSpPr txBox="1"/>
          <p:nvPr>
            <p:ph type="title"/>
          </p:nvPr>
        </p:nvSpPr>
        <p:spPr>
          <a:xfrm>
            <a:off x="767025" y="158025"/>
            <a:ext cx="6789900" cy="155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Definitions continued...</a:t>
            </a:r>
            <a:endParaRPr/>
          </a:p>
        </p:txBody>
      </p:sp>
      <p:sp>
        <p:nvSpPr>
          <p:cNvPr id="446" name="Google Shape;446;p43"/>
          <p:cNvSpPr txBox="1"/>
          <p:nvPr/>
        </p:nvSpPr>
        <p:spPr>
          <a:xfrm>
            <a:off x="767025" y="1951375"/>
            <a:ext cx="7760400" cy="415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FFFFFF"/>
                </a:solidFill>
                <a:latin typeface="Lato"/>
                <a:ea typeface="Lato"/>
                <a:cs typeface="Lato"/>
                <a:sym typeface="Lato"/>
              </a:rPr>
              <a:t>False Positive Rate:</a:t>
            </a:r>
            <a:r>
              <a:rPr lang="en-GB">
                <a:solidFill>
                  <a:srgbClr val="FFFFFF"/>
                </a:solidFill>
                <a:latin typeface="Lato"/>
                <a:ea typeface="Lato"/>
                <a:cs typeface="Lato"/>
                <a:sym typeface="Lato"/>
              </a:rPr>
              <a:t> The false positive rate is calculated as FP/(FP+TN), where FP is the number of false positives and TN is the number of true negatives (FP+TN being the total number of negatives). It’s the probability that a false alarm will be raised: that a positive result will be given when the true value is negative.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rPr b="1" lang="en-GB">
                <a:solidFill>
                  <a:srgbClr val="FFFFFF"/>
                </a:solidFill>
                <a:latin typeface="Lato"/>
                <a:ea typeface="Lato"/>
                <a:cs typeface="Lato"/>
                <a:sym typeface="Lato"/>
              </a:rPr>
              <a:t>True Positive Rate: </a:t>
            </a:r>
            <a:r>
              <a:rPr lang="en-GB">
                <a:solidFill>
                  <a:srgbClr val="FFFFFF"/>
                </a:solidFill>
                <a:latin typeface="Lato"/>
                <a:ea typeface="Lato"/>
                <a:cs typeface="Lato"/>
                <a:sym typeface="Lato"/>
              </a:rPr>
              <a:t>The true positive rate (TPR, also called sensitivity) is calculated as TP/(TP+FN), where TP is the number of true positives and FN is the number of false negatives (TP+FN being the total number of positives). It is the probability that an actual positive will test positive.</a:t>
            </a:r>
            <a:endParaRPr>
              <a:solidFill>
                <a:srgbClr val="FFFFFF"/>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50" name="Shape 450"/>
        <p:cNvGrpSpPr/>
        <p:nvPr/>
      </p:nvGrpSpPr>
      <p:grpSpPr>
        <a:xfrm>
          <a:off x="0" y="0"/>
          <a:ext cx="0" cy="0"/>
          <a:chOff x="0" y="0"/>
          <a:chExt cx="0" cy="0"/>
        </a:xfrm>
      </p:grpSpPr>
      <p:sp>
        <p:nvSpPr>
          <p:cNvPr id="451" name="Google Shape;451;p44"/>
          <p:cNvSpPr txBox="1"/>
          <p:nvPr>
            <p:ph type="title"/>
          </p:nvPr>
        </p:nvSpPr>
        <p:spPr>
          <a:xfrm>
            <a:off x="483375" y="136350"/>
            <a:ext cx="8539500" cy="120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000000"/>
                </a:solidFill>
              </a:rPr>
              <a:t>Comparison of algorithms(Confusion matrix) </a:t>
            </a:r>
            <a:endParaRPr b="1">
              <a:solidFill>
                <a:srgbClr val="000000"/>
              </a:solidFill>
            </a:endParaRPr>
          </a:p>
          <a:p>
            <a:pPr indent="0" lvl="0" marL="0" rtl="0" algn="ctr">
              <a:spcBef>
                <a:spcPts val="0"/>
              </a:spcBef>
              <a:spcAft>
                <a:spcPts val="0"/>
              </a:spcAft>
              <a:buNone/>
            </a:pPr>
            <a:r>
              <a:rPr b="1" lang="en-GB">
                <a:solidFill>
                  <a:srgbClr val="000000"/>
                </a:solidFill>
              </a:rPr>
              <a:t>Part- I</a:t>
            </a:r>
            <a:endParaRPr b="1">
              <a:solidFill>
                <a:srgbClr val="000000"/>
              </a:solidFill>
            </a:endParaRPr>
          </a:p>
        </p:txBody>
      </p:sp>
      <p:pic>
        <p:nvPicPr>
          <p:cNvPr id="452" name="Google Shape;452;p44"/>
          <p:cNvPicPr preferRelativeResize="0"/>
          <p:nvPr/>
        </p:nvPicPr>
        <p:blipFill>
          <a:blip r:embed="rId3">
            <a:alphaModFix/>
          </a:blip>
          <a:stretch>
            <a:fillRect/>
          </a:stretch>
        </p:blipFill>
        <p:spPr>
          <a:xfrm>
            <a:off x="648175" y="949700"/>
            <a:ext cx="2425550" cy="2085125"/>
          </a:xfrm>
          <a:prstGeom prst="rect">
            <a:avLst/>
          </a:prstGeom>
          <a:noFill/>
          <a:ln>
            <a:noFill/>
          </a:ln>
        </p:spPr>
      </p:pic>
      <p:pic>
        <p:nvPicPr>
          <p:cNvPr id="453" name="Google Shape;453;p44"/>
          <p:cNvPicPr preferRelativeResize="0"/>
          <p:nvPr/>
        </p:nvPicPr>
        <p:blipFill>
          <a:blip r:embed="rId4">
            <a:alphaModFix/>
          </a:blip>
          <a:stretch>
            <a:fillRect/>
          </a:stretch>
        </p:blipFill>
        <p:spPr>
          <a:xfrm>
            <a:off x="6443300" y="1017013"/>
            <a:ext cx="2268950" cy="1950500"/>
          </a:xfrm>
          <a:prstGeom prst="rect">
            <a:avLst/>
          </a:prstGeom>
          <a:noFill/>
          <a:ln>
            <a:noFill/>
          </a:ln>
        </p:spPr>
      </p:pic>
      <p:pic>
        <p:nvPicPr>
          <p:cNvPr id="454" name="Google Shape;454;p44"/>
          <p:cNvPicPr preferRelativeResize="0"/>
          <p:nvPr/>
        </p:nvPicPr>
        <p:blipFill>
          <a:blip r:embed="rId5">
            <a:alphaModFix/>
          </a:blip>
          <a:stretch>
            <a:fillRect/>
          </a:stretch>
        </p:blipFill>
        <p:spPr>
          <a:xfrm>
            <a:off x="826550" y="3143449"/>
            <a:ext cx="2172800" cy="1867850"/>
          </a:xfrm>
          <a:prstGeom prst="rect">
            <a:avLst/>
          </a:prstGeom>
          <a:noFill/>
          <a:ln>
            <a:noFill/>
          </a:ln>
        </p:spPr>
      </p:pic>
      <p:pic>
        <p:nvPicPr>
          <p:cNvPr id="455" name="Google Shape;455;p44"/>
          <p:cNvPicPr preferRelativeResize="0"/>
          <p:nvPr/>
        </p:nvPicPr>
        <p:blipFill>
          <a:blip r:embed="rId6">
            <a:alphaModFix/>
          </a:blip>
          <a:stretch>
            <a:fillRect/>
          </a:stretch>
        </p:blipFill>
        <p:spPr>
          <a:xfrm>
            <a:off x="6491375" y="3143474"/>
            <a:ext cx="2172800" cy="1867826"/>
          </a:xfrm>
          <a:prstGeom prst="rect">
            <a:avLst/>
          </a:prstGeom>
          <a:noFill/>
          <a:ln>
            <a:noFill/>
          </a:ln>
        </p:spPr>
      </p:pic>
      <p:sp>
        <p:nvSpPr>
          <p:cNvPr id="456" name="Google Shape;456;p44"/>
          <p:cNvSpPr txBox="1"/>
          <p:nvPr/>
        </p:nvSpPr>
        <p:spPr>
          <a:xfrm>
            <a:off x="3073725" y="1338550"/>
            <a:ext cx="3369600" cy="3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&lt;- Multinomial Naive Bayes</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      Accuracy - 82.5%</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	            		           Random Forest -&gt;</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			           Accuracy - 87.6%</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&lt;- Gradient Boosting</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      Accuracy -84.8%</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    		   Support Vector Machine -&gt;</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 		   Accuracy - 94.2%</a:t>
            </a:r>
            <a:endParaRPr b="1">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60" name="Shape 460"/>
        <p:cNvGrpSpPr/>
        <p:nvPr/>
      </p:nvGrpSpPr>
      <p:grpSpPr>
        <a:xfrm>
          <a:off x="0" y="0"/>
          <a:ext cx="0" cy="0"/>
          <a:chOff x="0" y="0"/>
          <a:chExt cx="0" cy="0"/>
        </a:xfrm>
      </p:grpSpPr>
      <p:sp>
        <p:nvSpPr>
          <p:cNvPr id="461" name="Google Shape;461;p4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5"/>
          <p:cNvSpPr txBox="1"/>
          <p:nvPr>
            <p:ph type="title"/>
          </p:nvPr>
        </p:nvSpPr>
        <p:spPr>
          <a:xfrm>
            <a:off x="483375" y="136350"/>
            <a:ext cx="8539500" cy="120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000000"/>
                </a:solidFill>
              </a:rPr>
              <a:t>Comparison of algorithms(Confusion matrix) </a:t>
            </a:r>
            <a:endParaRPr b="1">
              <a:solidFill>
                <a:srgbClr val="000000"/>
              </a:solidFill>
            </a:endParaRPr>
          </a:p>
          <a:p>
            <a:pPr indent="0" lvl="0" marL="0" rtl="0" algn="ctr">
              <a:spcBef>
                <a:spcPts val="0"/>
              </a:spcBef>
              <a:spcAft>
                <a:spcPts val="0"/>
              </a:spcAft>
              <a:buNone/>
            </a:pPr>
            <a:r>
              <a:rPr b="1" lang="en-GB">
                <a:solidFill>
                  <a:srgbClr val="000000"/>
                </a:solidFill>
              </a:rPr>
              <a:t>Part- II</a:t>
            </a:r>
            <a:endParaRPr b="1">
              <a:solidFill>
                <a:srgbClr val="000000"/>
              </a:solidFill>
            </a:endParaRPr>
          </a:p>
        </p:txBody>
      </p:sp>
      <p:sp>
        <p:nvSpPr>
          <p:cNvPr id="463" name="Google Shape;463;p45"/>
          <p:cNvSpPr txBox="1"/>
          <p:nvPr/>
        </p:nvSpPr>
        <p:spPr>
          <a:xfrm>
            <a:off x="3073725" y="1338550"/>
            <a:ext cx="3369600" cy="3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&lt;- Multinomial Naive Bayes</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      Accuracy - 79.5%</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	            		           Random Forest -&gt;</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			           Accuracy - 87%</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  &lt;- Gradient Boosting</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        Accuracy - 88%</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    		   Support Vector Machine -&gt;</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		   Accuracy - 83.6%</a:t>
            </a:r>
            <a:endParaRPr b="1">
              <a:latin typeface="Lato"/>
              <a:ea typeface="Lato"/>
              <a:cs typeface="Lato"/>
              <a:sym typeface="Lato"/>
            </a:endParaRPr>
          </a:p>
        </p:txBody>
      </p:sp>
      <p:pic>
        <p:nvPicPr>
          <p:cNvPr id="464" name="Google Shape;464;p45"/>
          <p:cNvPicPr preferRelativeResize="0"/>
          <p:nvPr/>
        </p:nvPicPr>
        <p:blipFill>
          <a:blip r:embed="rId3">
            <a:alphaModFix/>
          </a:blip>
          <a:stretch>
            <a:fillRect/>
          </a:stretch>
        </p:blipFill>
        <p:spPr>
          <a:xfrm>
            <a:off x="591250" y="776200"/>
            <a:ext cx="2330075" cy="2003050"/>
          </a:xfrm>
          <a:prstGeom prst="rect">
            <a:avLst/>
          </a:prstGeom>
          <a:noFill/>
          <a:ln>
            <a:noFill/>
          </a:ln>
        </p:spPr>
      </p:pic>
      <p:pic>
        <p:nvPicPr>
          <p:cNvPr id="465" name="Google Shape;465;p45"/>
          <p:cNvPicPr preferRelativeResize="0"/>
          <p:nvPr/>
        </p:nvPicPr>
        <p:blipFill>
          <a:blip r:embed="rId4">
            <a:alphaModFix/>
          </a:blip>
          <a:stretch>
            <a:fillRect/>
          </a:stretch>
        </p:blipFill>
        <p:spPr>
          <a:xfrm>
            <a:off x="6544025" y="776200"/>
            <a:ext cx="2330075" cy="2003043"/>
          </a:xfrm>
          <a:prstGeom prst="rect">
            <a:avLst/>
          </a:prstGeom>
          <a:noFill/>
          <a:ln>
            <a:noFill/>
          </a:ln>
        </p:spPr>
      </p:pic>
      <p:pic>
        <p:nvPicPr>
          <p:cNvPr id="466" name="Google Shape;466;p45"/>
          <p:cNvPicPr preferRelativeResize="0"/>
          <p:nvPr/>
        </p:nvPicPr>
        <p:blipFill>
          <a:blip r:embed="rId5">
            <a:alphaModFix/>
          </a:blip>
          <a:stretch>
            <a:fillRect/>
          </a:stretch>
        </p:blipFill>
        <p:spPr>
          <a:xfrm>
            <a:off x="483375" y="2779250"/>
            <a:ext cx="2750250" cy="2364250"/>
          </a:xfrm>
          <a:prstGeom prst="rect">
            <a:avLst/>
          </a:prstGeom>
          <a:noFill/>
          <a:ln>
            <a:noFill/>
          </a:ln>
        </p:spPr>
      </p:pic>
      <p:pic>
        <p:nvPicPr>
          <p:cNvPr id="467" name="Google Shape;467;p45"/>
          <p:cNvPicPr preferRelativeResize="0"/>
          <p:nvPr/>
        </p:nvPicPr>
        <p:blipFill>
          <a:blip r:embed="rId6">
            <a:alphaModFix/>
          </a:blip>
          <a:stretch>
            <a:fillRect/>
          </a:stretch>
        </p:blipFill>
        <p:spPr>
          <a:xfrm>
            <a:off x="6363900" y="2726675"/>
            <a:ext cx="2692425" cy="2314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19"/>
          <p:cNvSpPr txBox="1"/>
          <p:nvPr>
            <p:ph type="title"/>
          </p:nvPr>
        </p:nvSpPr>
        <p:spPr>
          <a:xfrm>
            <a:off x="1297500" y="954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52" name="Google Shape;252;p19"/>
          <p:cNvSpPr txBox="1"/>
          <p:nvPr>
            <p:ph idx="1" type="body"/>
          </p:nvPr>
        </p:nvSpPr>
        <p:spPr>
          <a:xfrm>
            <a:off x="1297500" y="835600"/>
            <a:ext cx="7038900" cy="37917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GB"/>
              <a:t>The Cambridge dictionary defines fake news as: </a:t>
            </a:r>
            <a:endParaRPr/>
          </a:p>
          <a:p>
            <a:pPr indent="0" lvl="0" marL="0" rtl="0" algn="l">
              <a:lnSpc>
                <a:spcPct val="50000"/>
              </a:lnSpc>
              <a:spcBef>
                <a:spcPts val="1600"/>
              </a:spcBef>
              <a:spcAft>
                <a:spcPts val="0"/>
              </a:spcAft>
              <a:buNone/>
            </a:pPr>
            <a:r>
              <a:rPr b="1" i="1" lang="en-GB"/>
              <a:t>“False stories that appear to be news, spread on the internet or using other media, usually </a:t>
            </a:r>
            <a:endParaRPr b="1" i="1"/>
          </a:p>
          <a:p>
            <a:pPr indent="0" lvl="0" marL="0" rtl="0" algn="l">
              <a:lnSpc>
                <a:spcPct val="50000"/>
              </a:lnSpc>
              <a:spcBef>
                <a:spcPts val="1600"/>
              </a:spcBef>
              <a:spcAft>
                <a:spcPts val="0"/>
              </a:spcAft>
              <a:buNone/>
            </a:pPr>
            <a:r>
              <a:rPr b="1" i="1" lang="en-GB"/>
              <a:t>created to influence political views or as a joke.</a:t>
            </a:r>
            <a:r>
              <a:rPr lang="en-GB"/>
              <a:t>”</a:t>
            </a:r>
            <a:endParaRPr/>
          </a:p>
          <a:p>
            <a:pPr indent="0" lvl="0" marL="0" rtl="0" algn="l">
              <a:lnSpc>
                <a:spcPct val="50000"/>
              </a:lnSpc>
              <a:spcBef>
                <a:spcPts val="1600"/>
              </a:spcBef>
              <a:spcAft>
                <a:spcPts val="0"/>
              </a:spcAft>
              <a:buNone/>
            </a:pPr>
            <a:r>
              <a:rPr lang="en-GB"/>
              <a:t> </a:t>
            </a:r>
            <a:endParaRPr/>
          </a:p>
          <a:p>
            <a:pPr indent="0" lvl="0" marL="0" rtl="0" algn="l">
              <a:lnSpc>
                <a:spcPct val="50000"/>
              </a:lnSpc>
              <a:spcBef>
                <a:spcPts val="1600"/>
              </a:spcBef>
              <a:spcAft>
                <a:spcPts val="0"/>
              </a:spcAft>
              <a:buNone/>
            </a:pPr>
            <a:r>
              <a:rPr lang="en-GB"/>
              <a:t>Fake news has been a problem from a long time. With the introduction of social media, the </a:t>
            </a:r>
            <a:endParaRPr/>
          </a:p>
          <a:p>
            <a:pPr indent="0" lvl="0" marL="0" rtl="0" algn="l">
              <a:lnSpc>
                <a:spcPct val="50000"/>
              </a:lnSpc>
              <a:spcBef>
                <a:spcPts val="1600"/>
              </a:spcBef>
              <a:spcAft>
                <a:spcPts val="0"/>
              </a:spcAft>
              <a:buNone/>
            </a:pPr>
            <a:r>
              <a:rPr lang="en-GB"/>
              <a:t>spread and impact of fake </a:t>
            </a:r>
            <a:r>
              <a:rPr lang="en-GB"/>
              <a:t>news is increased and it became difficult to differentiate between </a:t>
            </a:r>
            <a:endParaRPr/>
          </a:p>
          <a:p>
            <a:pPr indent="0" lvl="0" marL="0" rtl="0" algn="l">
              <a:lnSpc>
                <a:spcPct val="50000"/>
              </a:lnSpc>
              <a:spcBef>
                <a:spcPts val="1600"/>
              </a:spcBef>
              <a:spcAft>
                <a:spcPts val="0"/>
              </a:spcAft>
              <a:buNone/>
            </a:pPr>
            <a:r>
              <a:rPr lang="en-GB"/>
              <a:t>true news and fake </a:t>
            </a:r>
            <a:r>
              <a:rPr lang="en-GB"/>
              <a:t>news. </a:t>
            </a:r>
            <a:endParaRPr/>
          </a:p>
          <a:p>
            <a:pPr indent="0" lvl="0" marL="0" rtl="0" algn="l">
              <a:lnSpc>
                <a:spcPct val="50000"/>
              </a:lnSpc>
              <a:spcBef>
                <a:spcPts val="1600"/>
              </a:spcBef>
              <a:spcAft>
                <a:spcPts val="0"/>
              </a:spcAft>
              <a:buNone/>
            </a:pPr>
            <a:r>
              <a:t/>
            </a:r>
            <a:endParaRPr/>
          </a:p>
          <a:p>
            <a:pPr indent="0" lvl="0" marL="0" rtl="0" algn="l">
              <a:lnSpc>
                <a:spcPct val="50000"/>
              </a:lnSpc>
              <a:spcBef>
                <a:spcPts val="1600"/>
              </a:spcBef>
              <a:spcAft>
                <a:spcPts val="0"/>
              </a:spcAft>
              <a:buNone/>
            </a:pPr>
            <a:r>
              <a:rPr lang="en-GB"/>
              <a:t>The spread of fake news is a matter of concern as it manipulates the public</a:t>
            </a:r>
            <a:endParaRPr/>
          </a:p>
          <a:p>
            <a:pPr indent="0" lvl="0" marL="0" rtl="0" algn="l">
              <a:lnSpc>
                <a:spcPct val="50000"/>
              </a:lnSpc>
              <a:spcBef>
                <a:spcPts val="1600"/>
              </a:spcBef>
              <a:spcAft>
                <a:spcPts val="0"/>
              </a:spcAft>
              <a:buNone/>
            </a:pPr>
            <a:r>
              <a:rPr lang="en-GB"/>
              <a:t>o</a:t>
            </a:r>
            <a:r>
              <a:rPr lang="en-GB"/>
              <a:t>pinions. The wide spread of fake news can have a huge negative impact on individuals and</a:t>
            </a:r>
            <a:endParaRPr/>
          </a:p>
          <a:p>
            <a:pPr indent="0" lvl="0" marL="0" rtl="0" algn="l">
              <a:lnSpc>
                <a:spcPct val="50000"/>
              </a:lnSpc>
              <a:spcBef>
                <a:spcPts val="1600"/>
              </a:spcBef>
              <a:spcAft>
                <a:spcPts val="0"/>
              </a:spcAft>
              <a:buNone/>
            </a:pPr>
            <a:r>
              <a:rPr lang="en-GB"/>
              <a:t>society as a whole.</a:t>
            </a:r>
            <a:endParaRPr sz="1400"/>
          </a:p>
          <a:p>
            <a:pPr indent="0" lvl="0" marL="0" rtl="0" algn="l">
              <a:lnSpc>
                <a:spcPct val="50000"/>
              </a:lnSpc>
              <a:spcBef>
                <a:spcPts val="1600"/>
              </a:spcBef>
              <a:spcAft>
                <a:spcPts val="0"/>
              </a:spcAft>
              <a:buNone/>
            </a:pPr>
            <a:r>
              <a:t/>
            </a:r>
            <a:endParaRPr b="1" sz="1400"/>
          </a:p>
          <a:p>
            <a:pPr indent="0" lvl="0" marL="0" rtl="0" algn="l">
              <a:lnSpc>
                <a:spcPct val="50000"/>
              </a:lnSpc>
              <a:spcBef>
                <a:spcPts val="1600"/>
              </a:spcBef>
              <a:spcAft>
                <a:spcPts val="0"/>
              </a:spcAft>
              <a:buNone/>
            </a:pPr>
            <a:r>
              <a:rPr b="1" lang="en-GB" sz="1400"/>
              <a:t>We developed a model which accurately determines whether an article is fake or</a:t>
            </a:r>
            <a:endParaRPr b="1" sz="1400"/>
          </a:p>
          <a:p>
            <a:pPr indent="0" lvl="0" marL="0" rtl="0" algn="l">
              <a:lnSpc>
                <a:spcPct val="50000"/>
              </a:lnSpc>
              <a:spcBef>
                <a:spcPts val="1600"/>
              </a:spcBef>
              <a:spcAft>
                <a:spcPts val="0"/>
              </a:spcAft>
              <a:buNone/>
            </a:pPr>
            <a:r>
              <a:rPr b="1" lang="en-GB" sz="1400"/>
              <a:t>not using machine learning.</a:t>
            </a:r>
            <a:endParaRPr b="1" sz="1400"/>
          </a:p>
          <a:p>
            <a:pPr indent="0" lvl="0" marL="0" rtl="0" algn="l">
              <a:lnSpc>
                <a:spcPct val="50000"/>
              </a:lnSpc>
              <a:spcBef>
                <a:spcPts val="1600"/>
              </a:spcBef>
              <a:spcAft>
                <a:spcPts val="0"/>
              </a:spcAft>
              <a:buNone/>
            </a:pPr>
            <a:r>
              <a:t/>
            </a:r>
            <a:endParaRPr/>
          </a:p>
          <a:p>
            <a:pPr indent="0" lvl="0" marL="0" rtl="0" algn="l">
              <a:lnSpc>
                <a:spcPct val="50000"/>
              </a:lnSpc>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71" name="Shape 471"/>
        <p:cNvGrpSpPr/>
        <p:nvPr/>
      </p:nvGrpSpPr>
      <p:grpSpPr>
        <a:xfrm>
          <a:off x="0" y="0"/>
          <a:ext cx="0" cy="0"/>
          <a:chOff x="0" y="0"/>
          <a:chExt cx="0" cy="0"/>
        </a:xfrm>
      </p:grpSpPr>
      <p:sp>
        <p:nvSpPr>
          <p:cNvPr id="472" name="Google Shape;472;p46"/>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6"/>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6"/>
          <p:cNvSpPr txBox="1"/>
          <p:nvPr>
            <p:ph type="title"/>
          </p:nvPr>
        </p:nvSpPr>
        <p:spPr>
          <a:xfrm>
            <a:off x="483375" y="136350"/>
            <a:ext cx="8539500" cy="120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000000"/>
                </a:solidFill>
              </a:rPr>
              <a:t>Comparison of algorithms(Confusion matrix) </a:t>
            </a:r>
            <a:endParaRPr b="1">
              <a:solidFill>
                <a:srgbClr val="000000"/>
              </a:solidFill>
            </a:endParaRPr>
          </a:p>
          <a:p>
            <a:pPr indent="0" lvl="0" marL="0" rtl="0" algn="ctr">
              <a:spcBef>
                <a:spcPts val="0"/>
              </a:spcBef>
              <a:spcAft>
                <a:spcPts val="0"/>
              </a:spcAft>
              <a:buNone/>
            </a:pPr>
            <a:r>
              <a:rPr b="1" lang="en-GB">
                <a:solidFill>
                  <a:srgbClr val="000000"/>
                </a:solidFill>
              </a:rPr>
              <a:t>Part- III</a:t>
            </a:r>
            <a:endParaRPr b="1">
              <a:solidFill>
                <a:srgbClr val="000000"/>
              </a:solidFill>
            </a:endParaRPr>
          </a:p>
        </p:txBody>
      </p:sp>
      <p:sp>
        <p:nvSpPr>
          <p:cNvPr id="475" name="Google Shape;475;p46"/>
          <p:cNvSpPr txBox="1"/>
          <p:nvPr/>
        </p:nvSpPr>
        <p:spPr>
          <a:xfrm>
            <a:off x="3073725" y="1338550"/>
            <a:ext cx="3369600" cy="3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&lt;- Multinomial Naive Bayes</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      Accuracy - 54.3%</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	            		           Random Forest -&gt;</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			           Accuracy - 73.9%</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&lt;- Gradient Boosting</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      Accuracy - 87.9%</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    		   Support Vector Machine -&gt;</a:t>
            </a:r>
            <a:endParaRPr b="1">
              <a:latin typeface="Lato"/>
              <a:ea typeface="Lato"/>
              <a:cs typeface="Lato"/>
              <a:sym typeface="Lato"/>
            </a:endParaRPr>
          </a:p>
          <a:p>
            <a:pPr indent="0" lvl="0" marL="0" rtl="0" algn="l">
              <a:spcBef>
                <a:spcPts val="0"/>
              </a:spcBef>
              <a:spcAft>
                <a:spcPts val="0"/>
              </a:spcAft>
              <a:buNone/>
            </a:pPr>
            <a:r>
              <a:rPr b="1" lang="en-GB">
                <a:latin typeface="Lato"/>
                <a:ea typeface="Lato"/>
                <a:cs typeface="Lato"/>
                <a:sym typeface="Lato"/>
              </a:rPr>
              <a:t>		   Accuracy - 82.9%</a:t>
            </a:r>
            <a:endParaRPr b="1">
              <a:latin typeface="Lato"/>
              <a:ea typeface="Lato"/>
              <a:cs typeface="Lato"/>
              <a:sym typeface="Lato"/>
            </a:endParaRPr>
          </a:p>
        </p:txBody>
      </p:sp>
      <p:pic>
        <p:nvPicPr>
          <p:cNvPr id="476" name="Google Shape;476;p46"/>
          <p:cNvPicPr preferRelativeResize="0"/>
          <p:nvPr/>
        </p:nvPicPr>
        <p:blipFill>
          <a:blip r:embed="rId3">
            <a:alphaModFix/>
          </a:blip>
          <a:stretch>
            <a:fillRect/>
          </a:stretch>
        </p:blipFill>
        <p:spPr>
          <a:xfrm>
            <a:off x="579912" y="756786"/>
            <a:ext cx="2306825" cy="1983045"/>
          </a:xfrm>
          <a:prstGeom prst="rect">
            <a:avLst/>
          </a:prstGeom>
          <a:noFill/>
          <a:ln>
            <a:noFill/>
          </a:ln>
        </p:spPr>
      </p:pic>
      <p:pic>
        <p:nvPicPr>
          <p:cNvPr id="477" name="Google Shape;477;p46"/>
          <p:cNvPicPr preferRelativeResize="0"/>
          <p:nvPr/>
        </p:nvPicPr>
        <p:blipFill>
          <a:blip r:embed="rId4">
            <a:alphaModFix/>
          </a:blip>
          <a:stretch>
            <a:fillRect/>
          </a:stretch>
        </p:blipFill>
        <p:spPr>
          <a:xfrm>
            <a:off x="6514925" y="756775"/>
            <a:ext cx="2507950" cy="2155950"/>
          </a:xfrm>
          <a:prstGeom prst="rect">
            <a:avLst/>
          </a:prstGeom>
          <a:noFill/>
          <a:ln>
            <a:noFill/>
          </a:ln>
        </p:spPr>
      </p:pic>
      <p:pic>
        <p:nvPicPr>
          <p:cNvPr id="478" name="Google Shape;478;p46"/>
          <p:cNvPicPr preferRelativeResize="0"/>
          <p:nvPr/>
        </p:nvPicPr>
        <p:blipFill>
          <a:blip r:embed="rId5">
            <a:alphaModFix/>
          </a:blip>
          <a:stretch>
            <a:fillRect/>
          </a:stretch>
        </p:blipFill>
        <p:spPr>
          <a:xfrm>
            <a:off x="322252" y="2698388"/>
            <a:ext cx="2822150" cy="2426064"/>
          </a:xfrm>
          <a:prstGeom prst="rect">
            <a:avLst/>
          </a:prstGeom>
          <a:noFill/>
          <a:ln>
            <a:noFill/>
          </a:ln>
        </p:spPr>
      </p:pic>
      <p:pic>
        <p:nvPicPr>
          <p:cNvPr id="479" name="Google Shape;479;p46"/>
          <p:cNvPicPr preferRelativeResize="0"/>
          <p:nvPr/>
        </p:nvPicPr>
        <p:blipFill>
          <a:blip r:embed="rId6">
            <a:alphaModFix/>
          </a:blip>
          <a:stretch>
            <a:fillRect/>
          </a:stretch>
        </p:blipFill>
        <p:spPr>
          <a:xfrm>
            <a:off x="6514925" y="2968504"/>
            <a:ext cx="2507950" cy="215594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47"/>
          <p:cNvSpPr txBox="1"/>
          <p:nvPr>
            <p:ph type="title"/>
          </p:nvPr>
        </p:nvSpPr>
        <p:spPr>
          <a:xfrm>
            <a:off x="692875" y="493275"/>
            <a:ext cx="78558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Receiver Operating Characteristic Curve</a:t>
            </a:r>
            <a:endParaRPr/>
          </a:p>
        </p:txBody>
      </p:sp>
      <p:sp>
        <p:nvSpPr>
          <p:cNvPr id="485" name="Google Shape;485;p47"/>
          <p:cNvSpPr txBox="1"/>
          <p:nvPr/>
        </p:nvSpPr>
        <p:spPr>
          <a:xfrm>
            <a:off x="2905125" y="2559850"/>
            <a:ext cx="6858000" cy="8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486" name="Google Shape;486;p47"/>
          <p:cNvSpPr txBox="1"/>
          <p:nvPr/>
        </p:nvSpPr>
        <p:spPr>
          <a:xfrm>
            <a:off x="692875" y="1641975"/>
            <a:ext cx="7986900" cy="31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FFFFFF"/>
                </a:solidFill>
                <a:latin typeface="Lato"/>
                <a:ea typeface="Lato"/>
                <a:cs typeface="Lato"/>
                <a:sym typeface="Lato"/>
              </a:rPr>
              <a:t>A receiver operating characteristic curve, or ROC curve, is a graphical plot that illustrates the diagnostic ability of a binary classifier system as its discrimination threshold is varied.</a:t>
            </a:r>
            <a:endParaRPr sz="1700">
              <a:solidFill>
                <a:srgbClr val="FFFFFF"/>
              </a:solidFill>
              <a:latin typeface="Lato"/>
              <a:ea typeface="Lato"/>
              <a:cs typeface="Lato"/>
              <a:sym typeface="Lato"/>
            </a:endParaRPr>
          </a:p>
          <a:p>
            <a:pPr indent="0" lvl="0" marL="0" rtl="0" algn="l">
              <a:spcBef>
                <a:spcPts val="0"/>
              </a:spcBef>
              <a:spcAft>
                <a:spcPts val="0"/>
              </a:spcAft>
              <a:buNone/>
            </a:pPr>
            <a:r>
              <a:t/>
            </a:r>
            <a:endParaRPr sz="1700">
              <a:solidFill>
                <a:srgbClr val="FFFFFF"/>
              </a:solidFill>
              <a:latin typeface="Lato"/>
              <a:ea typeface="Lato"/>
              <a:cs typeface="Lato"/>
              <a:sym typeface="Lato"/>
            </a:endParaRPr>
          </a:p>
          <a:p>
            <a:pPr indent="0" lvl="0" marL="0" rtl="0" algn="l">
              <a:spcBef>
                <a:spcPts val="0"/>
              </a:spcBef>
              <a:spcAft>
                <a:spcPts val="0"/>
              </a:spcAft>
              <a:buNone/>
            </a:pPr>
            <a:r>
              <a:rPr lang="en-GB" sz="1700">
                <a:solidFill>
                  <a:srgbClr val="FFFFFF"/>
                </a:solidFill>
                <a:latin typeface="Lato"/>
                <a:ea typeface="Lato"/>
                <a:cs typeface="Lato"/>
                <a:sym typeface="Lato"/>
              </a:rPr>
              <a:t>In a ROC curve the true positive rate or Sensitivity (y-axis) is plotted against the false positive rate or 100-Specificity (x-axis) for different cut-off points of a parameter. The area under the ROC curve ( AUC ) is a measure of how well a parameter can distinguish between two prediction groups (REAL/FAKE).</a:t>
            </a:r>
            <a:endParaRPr sz="1700">
              <a:solidFill>
                <a:srgbClr val="FFFFFF"/>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90" name="Shape 490"/>
        <p:cNvGrpSpPr/>
        <p:nvPr/>
      </p:nvGrpSpPr>
      <p:grpSpPr>
        <a:xfrm>
          <a:off x="0" y="0"/>
          <a:ext cx="0" cy="0"/>
          <a:chOff x="0" y="0"/>
          <a:chExt cx="0" cy="0"/>
        </a:xfrm>
      </p:grpSpPr>
      <p:sp>
        <p:nvSpPr>
          <p:cNvPr id="491" name="Google Shape;491;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8"/>
          <p:cNvSpPr txBox="1"/>
          <p:nvPr>
            <p:ph type="title"/>
          </p:nvPr>
        </p:nvSpPr>
        <p:spPr>
          <a:xfrm>
            <a:off x="302250" y="172075"/>
            <a:ext cx="8539500" cy="12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000000"/>
                </a:solidFill>
              </a:rPr>
              <a:t>ROC Curves for all the classifications</a:t>
            </a:r>
            <a:endParaRPr b="1">
              <a:solidFill>
                <a:srgbClr val="000000"/>
              </a:solidFill>
            </a:endParaRPr>
          </a:p>
        </p:txBody>
      </p:sp>
      <p:pic>
        <p:nvPicPr>
          <p:cNvPr id="493" name="Google Shape;493;p48"/>
          <p:cNvPicPr preferRelativeResize="0"/>
          <p:nvPr/>
        </p:nvPicPr>
        <p:blipFill>
          <a:blip r:embed="rId3">
            <a:alphaModFix/>
          </a:blip>
          <a:stretch>
            <a:fillRect/>
          </a:stretch>
        </p:blipFill>
        <p:spPr>
          <a:xfrm>
            <a:off x="1297500" y="900125"/>
            <a:ext cx="2851400" cy="1900925"/>
          </a:xfrm>
          <a:prstGeom prst="rect">
            <a:avLst/>
          </a:prstGeom>
          <a:noFill/>
          <a:ln>
            <a:noFill/>
          </a:ln>
        </p:spPr>
      </p:pic>
      <p:pic>
        <p:nvPicPr>
          <p:cNvPr id="494" name="Google Shape;494;p48"/>
          <p:cNvPicPr preferRelativeResize="0"/>
          <p:nvPr/>
        </p:nvPicPr>
        <p:blipFill>
          <a:blip r:embed="rId4">
            <a:alphaModFix/>
          </a:blip>
          <a:stretch>
            <a:fillRect/>
          </a:stretch>
        </p:blipFill>
        <p:spPr>
          <a:xfrm>
            <a:off x="5925451" y="900116"/>
            <a:ext cx="2851400" cy="1900934"/>
          </a:xfrm>
          <a:prstGeom prst="rect">
            <a:avLst/>
          </a:prstGeom>
          <a:noFill/>
          <a:ln>
            <a:noFill/>
          </a:ln>
        </p:spPr>
      </p:pic>
      <p:pic>
        <p:nvPicPr>
          <p:cNvPr id="495" name="Google Shape;495;p48"/>
          <p:cNvPicPr preferRelativeResize="0"/>
          <p:nvPr/>
        </p:nvPicPr>
        <p:blipFill>
          <a:blip r:embed="rId5">
            <a:alphaModFix/>
          </a:blip>
          <a:stretch>
            <a:fillRect/>
          </a:stretch>
        </p:blipFill>
        <p:spPr>
          <a:xfrm>
            <a:off x="3396425" y="2905825"/>
            <a:ext cx="3056476" cy="2037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99" name="Shape 499"/>
        <p:cNvGrpSpPr/>
        <p:nvPr/>
      </p:nvGrpSpPr>
      <p:grpSpPr>
        <a:xfrm>
          <a:off x="0" y="0"/>
          <a:ext cx="0" cy="0"/>
          <a:chOff x="0" y="0"/>
          <a:chExt cx="0" cy="0"/>
        </a:xfrm>
      </p:grpSpPr>
      <p:sp>
        <p:nvSpPr>
          <p:cNvPr id="500" name="Google Shape;500;p49"/>
          <p:cNvSpPr txBox="1"/>
          <p:nvPr>
            <p:ph type="title"/>
          </p:nvPr>
        </p:nvSpPr>
        <p:spPr>
          <a:xfrm>
            <a:off x="2129775" y="-165525"/>
            <a:ext cx="4587000" cy="11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000000"/>
                </a:solidFill>
              </a:rPr>
              <a:t>Time Comparison (TF-IDF Vectorizer) </a:t>
            </a:r>
            <a:endParaRPr b="1">
              <a:solidFill>
                <a:srgbClr val="000000"/>
              </a:solidFill>
            </a:endParaRPr>
          </a:p>
        </p:txBody>
      </p:sp>
      <p:pic>
        <p:nvPicPr>
          <p:cNvPr id="501" name="Google Shape;501;p49"/>
          <p:cNvPicPr preferRelativeResize="0"/>
          <p:nvPr/>
        </p:nvPicPr>
        <p:blipFill>
          <a:blip r:embed="rId3">
            <a:alphaModFix/>
          </a:blip>
          <a:stretch>
            <a:fillRect/>
          </a:stretch>
        </p:blipFill>
        <p:spPr>
          <a:xfrm>
            <a:off x="1800038" y="862486"/>
            <a:ext cx="4916726" cy="41467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5" name="Shape 505"/>
        <p:cNvGrpSpPr/>
        <p:nvPr/>
      </p:nvGrpSpPr>
      <p:grpSpPr>
        <a:xfrm>
          <a:off x="0" y="0"/>
          <a:ext cx="0" cy="0"/>
          <a:chOff x="0" y="0"/>
          <a:chExt cx="0" cy="0"/>
        </a:xfrm>
      </p:grpSpPr>
      <p:sp>
        <p:nvSpPr>
          <p:cNvPr id="506" name="Google Shape;506;p50"/>
          <p:cNvSpPr txBox="1"/>
          <p:nvPr>
            <p:ph type="title"/>
          </p:nvPr>
        </p:nvSpPr>
        <p:spPr>
          <a:xfrm>
            <a:off x="981325" y="0"/>
            <a:ext cx="7500900" cy="11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000000"/>
                </a:solidFill>
              </a:rPr>
              <a:t>Time Comparison</a:t>
            </a:r>
            <a:br>
              <a:rPr b="1" lang="en-GB">
                <a:solidFill>
                  <a:srgbClr val="000000"/>
                </a:solidFill>
              </a:rPr>
            </a:br>
            <a:r>
              <a:rPr b="1" lang="en-GB">
                <a:solidFill>
                  <a:srgbClr val="000000"/>
                </a:solidFill>
              </a:rPr>
              <a:t>(After Natural Language Processing)</a:t>
            </a:r>
            <a:endParaRPr b="1">
              <a:solidFill>
                <a:srgbClr val="000000"/>
              </a:solidFill>
            </a:endParaRPr>
          </a:p>
        </p:txBody>
      </p:sp>
      <p:pic>
        <p:nvPicPr>
          <p:cNvPr id="507" name="Google Shape;507;p50"/>
          <p:cNvPicPr preferRelativeResize="0"/>
          <p:nvPr/>
        </p:nvPicPr>
        <p:blipFill>
          <a:blip r:embed="rId3">
            <a:alphaModFix/>
          </a:blip>
          <a:stretch>
            <a:fillRect/>
          </a:stretch>
        </p:blipFill>
        <p:spPr>
          <a:xfrm>
            <a:off x="2143300" y="1046750"/>
            <a:ext cx="4857400" cy="40967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11" name="Shape 511"/>
        <p:cNvGrpSpPr/>
        <p:nvPr/>
      </p:nvGrpSpPr>
      <p:grpSpPr>
        <a:xfrm>
          <a:off x="0" y="0"/>
          <a:ext cx="0" cy="0"/>
          <a:chOff x="0" y="0"/>
          <a:chExt cx="0" cy="0"/>
        </a:xfrm>
      </p:grpSpPr>
      <p:sp>
        <p:nvSpPr>
          <p:cNvPr id="512" name="Google Shape;512;p51"/>
          <p:cNvSpPr txBox="1"/>
          <p:nvPr>
            <p:ph type="title"/>
          </p:nvPr>
        </p:nvSpPr>
        <p:spPr>
          <a:xfrm>
            <a:off x="2086725" y="57575"/>
            <a:ext cx="5549400" cy="11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a:solidFill>
                  <a:srgbClr val="000000"/>
                </a:solidFill>
              </a:rPr>
              <a:t>Time Comparison</a:t>
            </a:r>
            <a:br>
              <a:rPr b="1" lang="en-GB">
                <a:solidFill>
                  <a:srgbClr val="000000"/>
                </a:solidFill>
              </a:rPr>
            </a:br>
            <a:r>
              <a:rPr b="1" lang="en-GB">
                <a:solidFill>
                  <a:srgbClr val="000000"/>
                </a:solidFill>
              </a:rPr>
              <a:t>(Merging the two models)</a:t>
            </a:r>
            <a:endParaRPr b="1">
              <a:solidFill>
                <a:srgbClr val="000000"/>
              </a:solidFill>
            </a:endParaRPr>
          </a:p>
        </p:txBody>
      </p:sp>
      <p:pic>
        <p:nvPicPr>
          <p:cNvPr id="513" name="Google Shape;513;p51"/>
          <p:cNvPicPr preferRelativeResize="0"/>
          <p:nvPr/>
        </p:nvPicPr>
        <p:blipFill>
          <a:blip r:embed="rId3">
            <a:alphaModFix/>
          </a:blip>
          <a:stretch>
            <a:fillRect/>
          </a:stretch>
        </p:blipFill>
        <p:spPr>
          <a:xfrm>
            <a:off x="1825385" y="949499"/>
            <a:ext cx="4839025" cy="4081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52"/>
          <p:cNvSpPr txBox="1"/>
          <p:nvPr>
            <p:ph type="title"/>
          </p:nvPr>
        </p:nvSpPr>
        <p:spPr>
          <a:xfrm>
            <a:off x="407125" y="0"/>
            <a:ext cx="8463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Graphical User Interface</a:t>
            </a:r>
            <a:endParaRPr/>
          </a:p>
        </p:txBody>
      </p:sp>
      <p:pic>
        <p:nvPicPr>
          <p:cNvPr id="519" name="Google Shape;519;p52"/>
          <p:cNvPicPr preferRelativeResize="0"/>
          <p:nvPr/>
        </p:nvPicPr>
        <p:blipFill rotWithShape="1">
          <a:blip r:embed="rId3">
            <a:alphaModFix/>
          </a:blip>
          <a:srcRect b="6368" l="0" r="931" t="9498"/>
          <a:stretch/>
        </p:blipFill>
        <p:spPr>
          <a:xfrm>
            <a:off x="833150" y="1260650"/>
            <a:ext cx="7705501" cy="350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5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5" name="Google Shape;525;p53"/>
          <p:cNvPicPr preferRelativeResize="0"/>
          <p:nvPr/>
        </p:nvPicPr>
        <p:blipFill rotWithShape="1">
          <a:blip r:embed="rId3">
            <a:alphaModFix/>
          </a:blip>
          <a:srcRect b="5429" l="0" r="0" t="9731"/>
          <a:stretch/>
        </p:blipFill>
        <p:spPr>
          <a:xfrm>
            <a:off x="823850" y="743800"/>
            <a:ext cx="7667174" cy="3847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timeline</a:t>
            </a:r>
            <a:endParaRPr/>
          </a:p>
        </p:txBody>
      </p:sp>
      <p:sp>
        <p:nvSpPr>
          <p:cNvPr id="531" name="Google Shape;531;p54"/>
          <p:cNvSpPr txBox="1"/>
          <p:nvPr/>
        </p:nvSpPr>
        <p:spPr>
          <a:xfrm>
            <a:off x="1045326" y="1925325"/>
            <a:ext cx="9426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JUL-AUG  ‘19</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532" name="Google Shape;532;p54"/>
          <p:cNvSpPr txBox="1"/>
          <p:nvPr/>
        </p:nvSpPr>
        <p:spPr>
          <a:xfrm>
            <a:off x="1158075" y="2894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PLAN OF ACTION</a:t>
            </a:r>
            <a:endParaRPr sz="1000">
              <a:solidFill>
                <a:srgbClr val="FFFFFF"/>
              </a:solidFill>
              <a:latin typeface="Roboto"/>
              <a:ea typeface="Roboto"/>
              <a:cs typeface="Roboto"/>
              <a:sym typeface="Roboto"/>
            </a:endParaRPr>
          </a:p>
        </p:txBody>
      </p:sp>
      <p:sp>
        <p:nvSpPr>
          <p:cNvPr id="533" name="Google Shape;533;p54"/>
          <p:cNvSpPr txBox="1"/>
          <p:nvPr/>
        </p:nvSpPr>
        <p:spPr>
          <a:xfrm>
            <a:off x="1158075" y="3307025"/>
            <a:ext cx="1166700" cy="8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Choosing a problem that is persisting for a long time and needs modern solution..</a:t>
            </a:r>
            <a:endParaRPr sz="800">
              <a:solidFill>
                <a:srgbClr val="FFFFFF"/>
              </a:solidFill>
              <a:latin typeface="Roboto"/>
              <a:ea typeface="Roboto"/>
              <a:cs typeface="Roboto"/>
              <a:sym typeface="Roboto"/>
            </a:endParaRPr>
          </a:p>
        </p:txBody>
      </p:sp>
      <p:sp>
        <p:nvSpPr>
          <p:cNvPr id="534" name="Google Shape;534;p54"/>
          <p:cNvSpPr txBox="1"/>
          <p:nvPr/>
        </p:nvSpPr>
        <p:spPr>
          <a:xfrm>
            <a:off x="2107763" y="1925325"/>
            <a:ext cx="9147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SEPT -OCT  ‘19</a:t>
            </a:r>
            <a:endParaRPr sz="800">
              <a:solidFill>
                <a:schemeClr val="lt1"/>
              </a:solidFill>
              <a:latin typeface="Roboto"/>
              <a:ea typeface="Roboto"/>
              <a:cs typeface="Roboto"/>
              <a:sym typeface="Roboto"/>
            </a:endParaRPr>
          </a:p>
          <a:p>
            <a:pPr indent="0" lvl="0" marL="0" rtl="0" algn="l">
              <a:spcBef>
                <a:spcPts val="1600"/>
              </a:spcBef>
              <a:spcAft>
                <a:spcPts val="0"/>
              </a:spcAft>
              <a:buNone/>
            </a:pPr>
            <a:r>
              <a:t/>
            </a:r>
            <a:endParaRPr sz="800">
              <a:solidFill>
                <a:schemeClr val="lt1"/>
              </a:solidFill>
              <a:latin typeface="Roboto"/>
              <a:ea typeface="Roboto"/>
              <a:cs typeface="Roboto"/>
              <a:sym typeface="Roboto"/>
            </a:endParaRPr>
          </a:p>
          <a:p>
            <a:pPr indent="0" lvl="0" marL="0" rtl="0" algn="l">
              <a:spcBef>
                <a:spcPts val="1600"/>
              </a:spcBef>
              <a:spcAft>
                <a:spcPts val="0"/>
              </a:spcAft>
              <a:buNone/>
            </a:pPr>
            <a:r>
              <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535" name="Google Shape;535;p54"/>
          <p:cNvSpPr txBox="1"/>
          <p:nvPr/>
        </p:nvSpPr>
        <p:spPr>
          <a:xfrm>
            <a:off x="2302396"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RESEARCH STUDY</a:t>
            </a:r>
            <a:endParaRPr sz="1000">
              <a:solidFill>
                <a:srgbClr val="FFFFFF"/>
              </a:solidFill>
              <a:latin typeface="Roboto"/>
              <a:ea typeface="Roboto"/>
              <a:cs typeface="Roboto"/>
              <a:sym typeface="Roboto"/>
            </a:endParaRPr>
          </a:p>
        </p:txBody>
      </p:sp>
      <p:sp>
        <p:nvSpPr>
          <p:cNvPr id="536" name="Google Shape;536;p54"/>
          <p:cNvSpPr txBox="1"/>
          <p:nvPr/>
        </p:nvSpPr>
        <p:spPr>
          <a:xfrm>
            <a:off x="2302400" y="3307025"/>
            <a:ext cx="1136400" cy="9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Scrutinizing various case studies and figuring out probable solutions</a:t>
            </a:r>
            <a:endParaRPr sz="800">
              <a:solidFill>
                <a:srgbClr val="FFFFFF"/>
              </a:solidFill>
              <a:latin typeface="Roboto"/>
              <a:ea typeface="Roboto"/>
              <a:cs typeface="Roboto"/>
              <a:sym typeface="Roboto"/>
            </a:endParaRPr>
          </a:p>
        </p:txBody>
      </p:sp>
      <p:sp>
        <p:nvSpPr>
          <p:cNvPr id="537" name="Google Shape;537;p54"/>
          <p:cNvSpPr txBox="1"/>
          <p:nvPr/>
        </p:nvSpPr>
        <p:spPr>
          <a:xfrm>
            <a:off x="3249540" y="1925325"/>
            <a:ext cx="9426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NOV-DEC</a:t>
            </a:r>
            <a:r>
              <a:rPr lang="en-GB" sz="800">
                <a:solidFill>
                  <a:schemeClr val="lt1"/>
                </a:solidFill>
                <a:latin typeface="Roboto"/>
                <a:ea typeface="Roboto"/>
                <a:cs typeface="Roboto"/>
                <a:sym typeface="Roboto"/>
              </a:rPr>
              <a:t>  ‘19</a:t>
            </a:r>
            <a:endParaRPr sz="800">
              <a:solidFill>
                <a:schemeClr val="lt1"/>
              </a:solidFill>
              <a:latin typeface="Roboto"/>
              <a:ea typeface="Roboto"/>
              <a:cs typeface="Roboto"/>
              <a:sym typeface="Roboto"/>
            </a:endParaRPr>
          </a:p>
          <a:p>
            <a:pPr indent="0" lvl="0" marL="0" rtl="0" algn="l">
              <a:spcBef>
                <a:spcPts val="1600"/>
              </a:spcBef>
              <a:spcAft>
                <a:spcPts val="0"/>
              </a:spcAft>
              <a:buNone/>
            </a:pPr>
            <a:r>
              <a:t/>
            </a:r>
            <a:endParaRPr sz="800">
              <a:solidFill>
                <a:schemeClr val="lt1"/>
              </a:solidFill>
              <a:latin typeface="Roboto"/>
              <a:ea typeface="Roboto"/>
              <a:cs typeface="Roboto"/>
              <a:sym typeface="Roboto"/>
            </a:endParaRPr>
          </a:p>
          <a:p>
            <a:pPr indent="0" lvl="0" marL="0" rtl="0" algn="l">
              <a:spcBef>
                <a:spcPts val="1600"/>
              </a:spcBef>
              <a:spcAft>
                <a:spcPts val="0"/>
              </a:spcAft>
              <a:buNone/>
            </a:pPr>
            <a:r>
              <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538" name="Google Shape;538;p54"/>
          <p:cNvSpPr txBox="1"/>
          <p:nvPr/>
        </p:nvSpPr>
        <p:spPr>
          <a:xfrm>
            <a:off x="3360250" y="2757300"/>
            <a:ext cx="13956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EXPERIMENTATION</a:t>
            </a:r>
            <a:endParaRPr sz="1000">
              <a:solidFill>
                <a:srgbClr val="FFFFFF"/>
              </a:solidFill>
              <a:latin typeface="Roboto"/>
              <a:ea typeface="Roboto"/>
              <a:cs typeface="Roboto"/>
              <a:sym typeface="Roboto"/>
            </a:endParaRPr>
          </a:p>
        </p:txBody>
      </p:sp>
      <p:sp>
        <p:nvSpPr>
          <p:cNvPr id="539" name="Google Shape;539;p54"/>
          <p:cNvSpPr txBox="1"/>
          <p:nvPr/>
        </p:nvSpPr>
        <p:spPr>
          <a:xfrm>
            <a:off x="3438900" y="3307028"/>
            <a:ext cx="1136400" cy="13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Gathered various datasets and learnt various trends in the data. Trained 2 different models and compared their accuracy.</a:t>
            </a:r>
            <a:endParaRPr sz="800">
              <a:solidFill>
                <a:srgbClr val="FFFFFF"/>
              </a:solidFill>
              <a:latin typeface="Roboto"/>
              <a:ea typeface="Roboto"/>
              <a:cs typeface="Roboto"/>
              <a:sym typeface="Roboto"/>
            </a:endParaRPr>
          </a:p>
        </p:txBody>
      </p:sp>
      <p:sp>
        <p:nvSpPr>
          <p:cNvPr id="540" name="Google Shape;540;p54"/>
          <p:cNvSpPr txBox="1"/>
          <p:nvPr/>
        </p:nvSpPr>
        <p:spPr>
          <a:xfrm>
            <a:off x="4419237" y="1900925"/>
            <a:ext cx="7611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JAN-FEB ‘20</a:t>
            </a:r>
            <a:endParaRPr sz="800">
              <a:solidFill>
                <a:schemeClr val="lt1"/>
              </a:solidFill>
              <a:latin typeface="Roboto"/>
              <a:ea typeface="Roboto"/>
              <a:cs typeface="Roboto"/>
              <a:sym typeface="Roboto"/>
            </a:endParaRPr>
          </a:p>
          <a:p>
            <a:pPr indent="0" lvl="0" marL="0" rtl="0" algn="l">
              <a:spcBef>
                <a:spcPts val="1600"/>
              </a:spcBef>
              <a:spcAft>
                <a:spcPts val="0"/>
              </a:spcAft>
              <a:buNone/>
            </a:pPr>
            <a:r>
              <a:t/>
            </a:r>
            <a:endParaRPr sz="800">
              <a:solidFill>
                <a:schemeClr val="lt1"/>
              </a:solidFill>
              <a:latin typeface="Roboto"/>
              <a:ea typeface="Roboto"/>
              <a:cs typeface="Roboto"/>
              <a:sym typeface="Roboto"/>
            </a:endParaRPr>
          </a:p>
          <a:p>
            <a:pPr indent="0" lvl="0" marL="0" rtl="0" algn="l">
              <a:spcBef>
                <a:spcPts val="1600"/>
              </a:spcBef>
              <a:spcAft>
                <a:spcPts val="0"/>
              </a:spcAft>
              <a:buNone/>
            </a:pPr>
            <a:r>
              <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541" name="Google Shape;541;p54"/>
          <p:cNvSpPr txBox="1"/>
          <p:nvPr/>
        </p:nvSpPr>
        <p:spPr>
          <a:xfrm>
            <a:off x="5726808" y="2896215"/>
            <a:ext cx="1136400" cy="266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REFINEMENT</a:t>
            </a:r>
            <a:endParaRPr sz="1000">
              <a:solidFill>
                <a:schemeClr val="lt1"/>
              </a:solidFill>
              <a:latin typeface="Roboto"/>
              <a:ea typeface="Roboto"/>
              <a:cs typeface="Roboto"/>
              <a:sym typeface="Roboto"/>
            </a:endParaRPr>
          </a:p>
        </p:txBody>
      </p:sp>
      <p:sp>
        <p:nvSpPr>
          <p:cNvPr id="542" name="Google Shape;542;p54"/>
          <p:cNvSpPr txBox="1"/>
          <p:nvPr/>
        </p:nvSpPr>
        <p:spPr>
          <a:xfrm>
            <a:off x="4572650" y="2894125"/>
            <a:ext cx="1343100" cy="266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IMPLEMENTATION</a:t>
            </a:r>
            <a:endParaRPr sz="1000">
              <a:solidFill>
                <a:schemeClr val="lt1"/>
              </a:solidFill>
              <a:latin typeface="Roboto"/>
              <a:ea typeface="Roboto"/>
              <a:cs typeface="Roboto"/>
              <a:sym typeface="Roboto"/>
            </a:endParaRPr>
          </a:p>
        </p:txBody>
      </p:sp>
      <p:sp>
        <p:nvSpPr>
          <p:cNvPr id="543" name="Google Shape;543;p54"/>
          <p:cNvSpPr txBox="1"/>
          <p:nvPr/>
        </p:nvSpPr>
        <p:spPr>
          <a:xfrm>
            <a:off x="4572659"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Text Processing and testing models on extraneous data.</a:t>
            </a:r>
            <a:endParaRPr sz="800">
              <a:solidFill>
                <a:schemeClr val="lt1"/>
              </a:solidFill>
              <a:latin typeface="Roboto"/>
              <a:ea typeface="Roboto"/>
              <a:cs typeface="Roboto"/>
              <a:sym typeface="Roboto"/>
            </a:endParaRPr>
          </a:p>
        </p:txBody>
      </p:sp>
      <p:sp>
        <p:nvSpPr>
          <p:cNvPr id="544" name="Google Shape;544;p54"/>
          <p:cNvSpPr txBox="1"/>
          <p:nvPr/>
        </p:nvSpPr>
        <p:spPr>
          <a:xfrm>
            <a:off x="5407400" y="1900925"/>
            <a:ext cx="8610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MAR-APR ‘20</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545" name="Google Shape;545;p54"/>
          <p:cNvSpPr txBox="1"/>
          <p:nvPr/>
        </p:nvSpPr>
        <p:spPr>
          <a:xfrm>
            <a:off x="5703050" y="3307025"/>
            <a:ext cx="1136400" cy="8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Trying out various ways to improve accuracy by implementing 10 more models.</a:t>
            </a:r>
            <a:endParaRPr sz="800">
              <a:solidFill>
                <a:schemeClr val="lt1"/>
              </a:solidFill>
              <a:latin typeface="Roboto"/>
              <a:ea typeface="Roboto"/>
              <a:cs typeface="Roboto"/>
              <a:sym typeface="Roboto"/>
            </a:endParaRPr>
          </a:p>
        </p:txBody>
      </p:sp>
      <p:sp>
        <p:nvSpPr>
          <p:cNvPr id="546" name="Google Shape;546;p54"/>
          <p:cNvSpPr txBox="1"/>
          <p:nvPr/>
        </p:nvSpPr>
        <p:spPr>
          <a:xfrm>
            <a:off x="6837184"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Introducing illustrative graph plots for better understanding and creating GUI</a:t>
            </a:r>
            <a:endParaRPr sz="800">
              <a:solidFill>
                <a:schemeClr val="lt1"/>
              </a:solidFill>
              <a:latin typeface="Roboto"/>
              <a:ea typeface="Roboto"/>
              <a:cs typeface="Roboto"/>
              <a:sym typeface="Roboto"/>
            </a:endParaRPr>
          </a:p>
        </p:txBody>
      </p:sp>
      <p:cxnSp>
        <p:nvCxnSpPr>
          <p:cNvPr id="547" name="Google Shape;547;p54"/>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548" name="Google Shape;548;p54"/>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549" name="Google Shape;549;p54"/>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550" name="Google Shape;550;p54"/>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551" name="Google Shape;551;p54"/>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552" name="Google Shape;552;p54"/>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553" name="Google Shape;553;p54"/>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554" name="Google Shape;554;p54"/>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555" name="Google Shape;555;p54"/>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556" name="Google Shape;556;p54"/>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557" name="Google Shape;557;p54"/>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558" name="Google Shape;558;p54"/>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559" name="Google Shape;559;p54"/>
          <p:cNvCxnSpPr/>
          <p:nvPr/>
        </p:nvCxnSpPr>
        <p:spPr>
          <a:xfrm>
            <a:off x="612935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560" name="Google Shape;560;p54"/>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561" name="Google Shape;561;p54"/>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562" name="Google Shape;562;p54"/>
          <p:cNvSpPr txBox="1"/>
          <p:nvPr/>
        </p:nvSpPr>
        <p:spPr>
          <a:xfrm>
            <a:off x="6500875" y="1902584"/>
            <a:ext cx="8610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MAY-JUN ‘20</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cxnSp>
        <p:nvCxnSpPr>
          <p:cNvPr id="563" name="Google Shape;563;p54"/>
          <p:cNvCxnSpPr/>
          <p:nvPr/>
        </p:nvCxnSpPr>
        <p:spPr>
          <a:xfrm>
            <a:off x="7222827" y="2078367"/>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564" name="Google Shape;564;p54"/>
          <p:cNvSpPr/>
          <p:nvPr/>
        </p:nvSpPr>
        <p:spPr>
          <a:xfrm flipH="1">
            <a:off x="6689247" y="2617366"/>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565" name="Google Shape;565;p54"/>
          <p:cNvSpPr/>
          <p:nvPr/>
        </p:nvSpPr>
        <p:spPr>
          <a:xfrm>
            <a:off x="6688875" y="2758947"/>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566" name="Google Shape;566;p54"/>
          <p:cNvSpPr txBox="1"/>
          <p:nvPr/>
        </p:nvSpPr>
        <p:spPr>
          <a:xfrm>
            <a:off x="6641208" y="2896215"/>
            <a:ext cx="1136400" cy="266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ENHANCEMENT</a:t>
            </a:r>
            <a:endParaRPr sz="1000">
              <a:solidFill>
                <a:schemeClr val="lt1"/>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5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572" name="Google Shape;572;p55"/>
          <p:cNvSpPr txBox="1"/>
          <p:nvPr/>
        </p:nvSpPr>
        <p:spPr>
          <a:xfrm>
            <a:off x="1405800" y="1161800"/>
            <a:ext cx="6822300" cy="30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solidFill>
                  <a:srgbClr val="FFFFFF"/>
                </a:solidFill>
              </a:rPr>
              <a:t>From the three approaches used,</a:t>
            </a:r>
            <a:endParaRPr sz="1600">
              <a:solidFill>
                <a:srgbClr val="FFFFFF"/>
              </a:solidFill>
            </a:endParaRPr>
          </a:p>
          <a:p>
            <a:pPr indent="0" lvl="0" marL="0" rtl="0" algn="l">
              <a:lnSpc>
                <a:spcPct val="115000"/>
              </a:lnSpc>
              <a:spcBef>
                <a:spcPts val="0"/>
              </a:spcBef>
              <a:spcAft>
                <a:spcPts val="0"/>
              </a:spcAft>
              <a:buNone/>
            </a:pPr>
            <a:r>
              <a:rPr lang="en-GB" sz="1600">
                <a:solidFill>
                  <a:srgbClr val="FFFFFF"/>
                </a:solidFill>
              </a:rPr>
              <a:t>We can see that Gradient Boosting has performed best in two of the three cases we applied, with 88% and 87.9% accuracy. It is also clear from the accuracy percentage, that Gradient Boosting algorithm has been the most consistent one in differentiating the real and fake news, which is also a major deciding factor in detecting fake news.</a:t>
            </a:r>
            <a:endParaRPr sz="1600">
              <a:solidFill>
                <a:srgbClr val="FFFFFF"/>
              </a:solidFill>
            </a:endParaRPr>
          </a:p>
          <a:p>
            <a:pPr indent="0" lvl="0" marL="0" rtl="0" algn="l">
              <a:lnSpc>
                <a:spcPct val="115000"/>
              </a:lnSpc>
              <a:spcBef>
                <a:spcPts val="0"/>
              </a:spcBef>
              <a:spcAft>
                <a:spcPts val="0"/>
              </a:spcAft>
              <a:buNone/>
            </a:pPr>
            <a:r>
              <a:t/>
            </a:r>
            <a:endParaRPr sz="1600">
              <a:solidFill>
                <a:srgbClr val="FFFFFF"/>
              </a:solidFill>
            </a:endParaRPr>
          </a:p>
          <a:p>
            <a:pPr indent="0" lvl="0" marL="0" rtl="0" algn="l">
              <a:lnSpc>
                <a:spcPct val="115000"/>
              </a:lnSpc>
              <a:spcBef>
                <a:spcPts val="0"/>
              </a:spcBef>
              <a:spcAft>
                <a:spcPts val="0"/>
              </a:spcAft>
              <a:buNone/>
            </a:pPr>
            <a:r>
              <a:rPr lang="en-GB" sz="1600">
                <a:solidFill>
                  <a:srgbClr val="FFFFFF"/>
                </a:solidFill>
              </a:rPr>
              <a:t>Therefore, we can deduce from the approaches used, that Gradient Boosting algorithm with Natural Language Processing is the best fit for our project to differentiate real and fake news. And hence we select it as the final model to detect fake news.</a:t>
            </a:r>
            <a:endParaRPr sz="1600">
              <a:solidFill>
                <a:srgbClr val="FFFFFF"/>
              </a:solidFill>
            </a:endParaRPr>
          </a:p>
          <a:p>
            <a:pPr indent="0" lvl="0" marL="0" rtl="0" algn="l">
              <a:spcBef>
                <a:spcPts val="0"/>
              </a:spcBef>
              <a:spcAft>
                <a:spcPts val="0"/>
              </a:spcAft>
              <a:buNone/>
            </a:pPr>
            <a:r>
              <a:t/>
            </a:r>
            <a:endParaRPr sz="1900">
              <a:solidFill>
                <a:srgbClr val="FFFFFF"/>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58" name="Google Shape;258;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9" name="Google Shape;259;p20"/>
          <p:cNvSpPr txBox="1"/>
          <p:nvPr>
            <p:ph idx="1" type="body"/>
          </p:nvPr>
        </p:nvSpPr>
        <p:spPr>
          <a:xfrm>
            <a:off x="2030400" y="1743650"/>
            <a:ext cx="5877300" cy="96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It has brought down the authenticity of news ecosystem as it is even more widely spread on social media than most popular authentic news.</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60" name="Google Shape;260;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1" name="Google Shape;261;p20"/>
          <p:cNvSpPr txBox="1"/>
          <p:nvPr>
            <p:ph idx="1" type="body"/>
          </p:nvPr>
        </p:nvSpPr>
        <p:spPr>
          <a:xfrm>
            <a:off x="2030400" y="2658513"/>
            <a:ext cx="5877300" cy="808800"/>
          </a:xfrm>
          <a:prstGeom prst="rect">
            <a:avLst/>
          </a:prstGeom>
          <a:noFill/>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Such news items may contain false and/or exaggerated claims, and may end up being viralized by algorithms, and users may end up in a filter bubble.</a:t>
            </a:r>
            <a:endParaRPr>
              <a:solidFill>
                <a:srgbClr val="FFFFFF"/>
              </a:solidFill>
            </a:endParaRPr>
          </a:p>
        </p:txBody>
      </p:sp>
      <p:sp>
        <p:nvSpPr>
          <p:cNvPr id="262" name="Google Shape;262;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3" name="Google Shape;263;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spread of such  news through social media is very rapid and can lead severe violence and gain to certain people.</a:t>
            </a:r>
            <a:endParaRPr>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5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Prospects</a:t>
            </a:r>
            <a:endParaRPr/>
          </a:p>
        </p:txBody>
      </p:sp>
      <p:sp>
        <p:nvSpPr>
          <p:cNvPr id="578" name="Google Shape;578;p56"/>
          <p:cNvSpPr txBox="1"/>
          <p:nvPr/>
        </p:nvSpPr>
        <p:spPr>
          <a:xfrm>
            <a:off x="865650" y="970750"/>
            <a:ext cx="7412700" cy="3769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700">
              <a:solidFill>
                <a:srgbClr val="FFFFFF"/>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rgbClr val="FFFFFF"/>
              </a:buClr>
              <a:buSzPts val="1700"/>
              <a:buFont typeface="Times New Roman"/>
              <a:buChar char="●"/>
            </a:pPr>
            <a:r>
              <a:rPr lang="en-GB" sz="1700">
                <a:solidFill>
                  <a:srgbClr val="FFFFFF"/>
                </a:solidFill>
                <a:latin typeface="Times New Roman"/>
                <a:ea typeface="Times New Roman"/>
                <a:cs typeface="Times New Roman"/>
                <a:sym typeface="Times New Roman"/>
              </a:rPr>
              <a:t>Involving advanced elements of semantic analysis for better extraction of linguistic cues. </a:t>
            </a:r>
            <a:endParaRPr sz="1700">
              <a:solidFill>
                <a:srgbClr val="FFFFFF"/>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rgbClr val="FFFFFF"/>
              </a:buClr>
              <a:buSzPts val="1700"/>
              <a:buFont typeface="Times New Roman"/>
              <a:buChar char="●"/>
            </a:pPr>
            <a:r>
              <a:rPr lang="en-GB" sz="1700">
                <a:solidFill>
                  <a:srgbClr val="FFFFFF"/>
                </a:solidFill>
                <a:latin typeface="Times New Roman"/>
                <a:ea typeface="Times New Roman"/>
                <a:cs typeface="Times New Roman"/>
                <a:sym typeface="Times New Roman"/>
              </a:rPr>
              <a:t>Introducing sentiment analysis for better discourse analysis.</a:t>
            </a:r>
            <a:endParaRPr sz="1700">
              <a:solidFill>
                <a:srgbClr val="FFFFFF"/>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rgbClr val="FFFFFF"/>
              </a:buClr>
              <a:buSzPts val="1700"/>
              <a:buFont typeface="Times New Roman"/>
              <a:buChar char="●"/>
            </a:pPr>
            <a:r>
              <a:rPr lang="en-GB" sz="1700">
                <a:solidFill>
                  <a:srgbClr val="FFFFFF"/>
                </a:solidFill>
                <a:latin typeface="Times New Roman"/>
                <a:ea typeface="Times New Roman"/>
                <a:cs typeface="Times New Roman"/>
                <a:sym typeface="Times New Roman"/>
              </a:rPr>
              <a:t>Using better techniques of feature engineering for optimized data preparation upon availability of faster hardware resources.</a:t>
            </a:r>
            <a:endParaRPr sz="1700">
              <a:solidFill>
                <a:srgbClr val="FFFFFF"/>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rgbClr val="FFFFFF"/>
              </a:buClr>
              <a:buSzPts val="1700"/>
              <a:buFont typeface="Times New Roman"/>
              <a:buChar char="●"/>
            </a:pPr>
            <a:r>
              <a:rPr lang="en-GB" sz="1700">
                <a:solidFill>
                  <a:srgbClr val="FFFFFF"/>
                </a:solidFill>
                <a:latin typeface="Times New Roman"/>
                <a:ea typeface="Times New Roman"/>
                <a:cs typeface="Times New Roman"/>
                <a:sym typeface="Times New Roman"/>
              </a:rPr>
              <a:t>Accepting feedback from users who might rely on multiple fact checkers to verify information, as to whether the prediction is correct. This feedback can be used to increase the training data size and hence obtain a better fitting model.</a:t>
            </a:r>
            <a:endParaRPr sz="1700">
              <a:solidFill>
                <a:srgbClr val="FFFFFF"/>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rgbClr val="FFFFFF"/>
              </a:buClr>
              <a:buSzPts val="1700"/>
              <a:buFont typeface="Times New Roman"/>
              <a:buChar char="●"/>
            </a:pPr>
            <a:r>
              <a:rPr lang="en-GB" sz="1700">
                <a:solidFill>
                  <a:srgbClr val="FFFFFF"/>
                </a:solidFill>
                <a:latin typeface="Times New Roman"/>
                <a:ea typeface="Times New Roman"/>
                <a:cs typeface="Times New Roman"/>
                <a:sym typeface="Times New Roman"/>
              </a:rPr>
              <a:t>Tracing the origin of generation of fake news so that it can be used in cyber governance.</a:t>
            </a:r>
            <a:endParaRPr sz="1700">
              <a:solidFill>
                <a:srgbClr val="FFFFFF"/>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rgbClr val="FFFFFF"/>
              </a:buClr>
              <a:buSzPts val="1700"/>
              <a:buFont typeface="Times New Roman"/>
              <a:buChar char="●"/>
            </a:pPr>
            <a:r>
              <a:rPr lang="en-GB" sz="1700">
                <a:solidFill>
                  <a:srgbClr val="FFFFFF"/>
                </a:solidFill>
                <a:latin typeface="Times New Roman"/>
                <a:ea typeface="Times New Roman"/>
                <a:cs typeface="Times New Roman"/>
                <a:sym typeface="Times New Roman"/>
              </a:rPr>
              <a:t>Incorporate facilities for live detection and analysing more languages.</a:t>
            </a:r>
            <a:endParaRPr sz="1900">
              <a:solidFill>
                <a:srgbClr val="FFFFFF"/>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57"/>
          <p:cNvSpPr txBox="1"/>
          <p:nvPr>
            <p:ph type="title"/>
          </p:nvPr>
        </p:nvSpPr>
        <p:spPr>
          <a:xfrm>
            <a:off x="3040350" y="20000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69" name="Google Shape;269;p21"/>
          <p:cNvSpPr txBox="1"/>
          <p:nvPr>
            <p:ph idx="1" type="body"/>
          </p:nvPr>
        </p:nvSpPr>
        <p:spPr>
          <a:xfrm>
            <a:off x="4018025" y="1567550"/>
            <a:ext cx="4437900" cy="2415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400"/>
              <a:t>The major objectives of this project are:</a:t>
            </a:r>
            <a:endParaRPr sz="1400"/>
          </a:p>
          <a:p>
            <a:pPr indent="-317500" lvl="0" marL="457200" rtl="0" algn="l">
              <a:spcBef>
                <a:spcPts val="1600"/>
              </a:spcBef>
              <a:spcAft>
                <a:spcPts val="0"/>
              </a:spcAft>
              <a:buSzPts val="1400"/>
              <a:buChar char="●"/>
            </a:pPr>
            <a:r>
              <a:rPr lang="en-GB" sz="1400"/>
              <a:t>Taking the help of linguistic cues to develop a machine learning based model for accurately determining whether the given news is fake or authentic.</a:t>
            </a:r>
            <a:endParaRPr sz="1400"/>
          </a:p>
          <a:p>
            <a:pPr indent="-317500" lvl="0" marL="457200" rtl="0" algn="l">
              <a:spcBef>
                <a:spcPts val="0"/>
              </a:spcBef>
              <a:spcAft>
                <a:spcPts val="0"/>
              </a:spcAft>
              <a:buSzPts val="1400"/>
              <a:buChar char="●"/>
            </a:pPr>
            <a:r>
              <a:rPr lang="en-GB" sz="1400"/>
              <a:t>To get high accuracy to determine whether a news is fake or true.</a:t>
            </a:r>
            <a:endParaRPr sz="1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22"/>
          <p:cNvSpPr txBox="1"/>
          <p:nvPr>
            <p:ph type="title"/>
          </p:nvPr>
        </p:nvSpPr>
        <p:spPr>
          <a:xfrm>
            <a:off x="1297500" y="393750"/>
            <a:ext cx="3798900" cy="59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a:t>
            </a:r>
            <a:r>
              <a:rPr lang="en-GB"/>
              <a:t>udience</a:t>
            </a:r>
            <a:endParaRPr/>
          </a:p>
        </p:txBody>
      </p:sp>
      <p:sp>
        <p:nvSpPr>
          <p:cNvPr id="275" name="Google Shape;275;p22"/>
          <p:cNvSpPr txBox="1"/>
          <p:nvPr/>
        </p:nvSpPr>
        <p:spPr>
          <a:xfrm>
            <a:off x="1297500" y="1273975"/>
            <a:ext cx="7298400" cy="3548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Lato"/>
              <a:buAutoNum type="arabicPeriod"/>
            </a:pPr>
            <a:r>
              <a:rPr lang="en-GB">
                <a:solidFill>
                  <a:srgbClr val="FFFFFF"/>
                </a:solidFill>
                <a:latin typeface="Lato"/>
                <a:ea typeface="Lato"/>
                <a:cs typeface="Lato"/>
                <a:sym typeface="Lato"/>
              </a:rPr>
              <a:t>The student community that is fed with and shares most information through social networking sites. They comprise mostly tweens(age group 10-14) and juvenile teens.</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eriod"/>
            </a:pPr>
            <a:r>
              <a:rPr lang="en-GB">
                <a:solidFill>
                  <a:srgbClr val="FFFFFF"/>
                </a:solidFill>
                <a:latin typeface="Lato"/>
                <a:ea typeface="Lato"/>
                <a:cs typeface="Lato"/>
                <a:sym typeface="Lato"/>
              </a:rPr>
              <a:t>Corporate employees who don’t find time from their busy work schedule to avail traditional news media.</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eriod"/>
            </a:pPr>
            <a:r>
              <a:rPr lang="en-GB">
                <a:solidFill>
                  <a:srgbClr val="FFFFFF"/>
                </a:solidFill>
                <a:latin typeface="Lato"/>
                <a:ea typeface="Lato"/>
                <a:cs typeface="Lato"/>
                <a:sym typeface="Lato"/>
              </a:rPr>
              <a:t>The community that enjoys suffrage, i.e. right to vote. FIltering out fake news is a quintessential step for framing one’s political views and inclinations.</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eriod"/>
            </a:pPr>
            <a:r>
              <a:rPr lang="en-GB">
                <a:solidFill>
                  <a:srgbClr val="FFFFFF"/>
                </a:solidFill>
                <a:latin typeface="Lato"/>
                <a:ea typeface="Lato"/>
                <a:cs typeface="Lato"/>
                <a:sym typeface="Lato"/>
              </a:rPr>
              <a:t>The decision-makers at the apex of administrative bodies, so that they can frame agendas as per the actual need of the day.</a:t>
            </a:r>
            <a:endParaRPr>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23"/>
          <p:cNvSpPr txBox="1"/>
          <p:nvPr>
            <p:ph type="title"/>
          </p:nvPr>
        </p:nvSpPr>
        <p:spPr>
          <a:xfrm>
            <a:off x="1297500" y="393750"/>
            <a:ext cx="3798900" cy="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Types of Fake News</a:t>
            </a:r>
            <a:endParaRPr/>
          </a:p>
        </p:txBody>
      </p:sp>
      <p:sp>
        <p:nvSpPr>
          <p:cNvPr id="281" name="Google Shape;281;p23"/>
          <p:cNvSpPr txBox="1"/>
          <p:nvPr>
            <p:ph idx="1" type="body"/>
          </p:nvPr>
        </p:nvSpPr>
        <p:spPr>
          <a:xfrm>
            <a:off x="1297500" y="1114425"/>
            <a:ext cx="7542900" cy="36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Satire or Parody - the information has the potential to fool and may be misinterpreted as fact, used to ridicule or be sarcastic</a:t>
            </a:r>
            <a:endParaRPr>
              <a:solidFill>
                <a:srgbClr val="FFFFFF"/>
              </a:solidFill>
            </a:endParaRPr>
          </a:p>
          <a:p>
            <a:pPr indent="0" lvl="0" marL="0" rtl="0" algn="l">
              <a:spcBef>
                <a:spcPts val="1600"/>
              </a:spcBef>
              <a:spcAft>
                <a:spcPts val="0"/>
              </a:spcAft>
              <a:buNone/>
            </a:pPr>
            <a:r>
              <a:rPr lang="en-GB">
                <a:solidFill>
                  <a:srgbClr val="FFFFFF"/>
                </a:solidFill>
              </a:rPr>
              <a:t>False Connection - headlines, visuals or captions that do not support the content, used to attract attention and gain profit</a:t>
            </a:r>
            <a:endParaRPr>
              <a:solidFill>
                <a:srgbClr val="FFFFFF"/>
              </a:solidFill>
            </a:endParaRPr>
          </a:p>
          <a:p>
            <a:pPr indent="0" lvl="0" marL="0" rtl="0" algn="l">
              <a:spcBef>
                <a:spcPts val="1600"/>
              </a:spcBef>
              <a:spcAft>
                <a:spcPts val="0"/>
              </a:spcAft>
              <a:buNone/>
            </a:pPr>
            <a:r>
              <a:rPr lang="en-GB">
                <a:solidFill>
                  <a:srgbClr val="FFFFFF"/>
                </a:solidFill>
              </a:rPr>
              <a:t>Misleading Content - uses information to frame an issue or an individual</a:t>
            </a:r>
            <a:endParaRPr>
              <a:solidFill>
                <a:srgbClr val="FFFFFF"/>
              </a:solidFill>
            </a:endParaRPr>
          </a:p>
          <a:p>
            <a:pPr indent="0" lvl="0" marL="0" rtl="0" algn="l">
              <a:spcBef>
                <a:spcPts val="1600"/>
              </a:spcBef>
              <a:spcAft>
                <a:spcPts val="0"/>
              </a:spcAft>
              <a:buNone/>
            </a:pPr>
            <a:r>
              <a:rPr lang="en-GB">
                <a:solidFill>
                  <a:srgbClr val="FFFFFF"/>
                </a:solidFill>
              </a:rPr>
              <a:t>False Context - includes false contextual information that is shared around genuine content</a:t>
            </a:r>
            <a:endParaRPr>
              <a:solidFill>
                <a:srgbClr val="FFFFFF"/>
              </a:solidFill>
            </a:endParaRPr>
          </a:p>
          <a:p>
            <a:pPr indent="0" lvl="0" marL="0" rtl="0" algn="l">
              <a:spcBef>
                <a:spcPts val="1600"/>
              </a:spcBef>
              <a:spcAft>
                <a:spcPts val="0"/>
              </a:spcAft>
              <a:buNone/>
            </a:pPr>
            <a:r>
              <a:rPr lang="en-GB">
                <a:solidFill>
                  <a:srgbClr val="FFFFFF"/>
                </a:solidFill>
              </a:rPr>
              <a:t>Impostor Content - derives from a false or made-up source which impersonates a real news source</a:t>
            </a:r>
            <a:endParaRPr>
              <a:solidFill>
                <a:srgbClr val="FFFFFF"/>
              </a:solidFill>
            </a:endParaRPr>
          </a:p>
          <a:p>
            <a:pPr indent="0" lvl="0" marL="0" rtl="0" algn="l">
              <a:spcBef>
                <a:spcPts val="1600"/>
              </a:spcBef>
              <a:spcAft>
                <a:spcPts val="0"/>
              </a:spcAft>
              <a:buNone/>
            </a:pPr>
            <a:r>
              <a:rPr lang="en-GB">
                <a:solidFill>
                  <a:srgbClr val="FFFFFF"/>
                </a:solidFill>
              </a:rPr>
              <a:t>Manipulated Content -   genuine information or imagery but deceives to tell a different story</a:t>
            </a:r>
            <a:endParaRPr>
              <a:solidFill>
                <a:srgbClr val="FFFFFF"/>
              </a:solidFill>
            </a:endParaRPr>
          </a:p>
          <a:p>
            <a:pPr indent="0" lvl="0" marL="0" rtl="0" algn="l">
              <a:spcBef>
                <a:spcPts val="1600"/>
              </a:spcBef>
              <a:spcAft>
                <a:spcPts val="1600"/>
              </a:spcAft>
              <a:buNone/>
            </a:pPr>
            <a:r>
              <a:rPr lang="en-GB">
                <a:solidFill>
                  <a:srgbClr val="FFFFFF"/>
                </a:solidFill>
              </a:rPr>
              <a:t>Fabricated Content - new and fully fabricated content that is 100% false with the intention to deceive and cause harm</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24"/>
          <p:cNvSpPr txBox="1"/>
          <p:nvPr>
            <p:ph type="title"/>
          </p:nvPr>
        </p:nvSpPr>
        <p:spPr>
          <a:xfrm>
            <a:off x="974975" y="381850"/>
            <a:ext cx="7987500" cy="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Visualization of the effect of fake news (item-wise)</a:t>
            </a:r>
            <a:endParaRPr/>
          </a:p>
        </p:txBody>
      </p:sp>
      <p:pic>
        <p:nvPicPr>
          <p:cNvPr descr="offset_comp_457517_edited2.jpg" id="287" name="Google Shape;287;p24"/>
          <p:cNvPicPr preferRelativeResize="0"/>
          <p:nvPr/>
        </p:nvPicPr>
        <p:blipFill rotWithShape="1">
          <a:blip r:embed="rId3">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id="288" name="Google Shape;288;p24"/>
          <p:cNvPicPr preferRelativeResize="0"/>
          <p:nvPr/>
        </p:nvPicPr>
        <p:blipFill>
          <a:blip r:embed="rId4">
            <a:alphaModFix/>
          </a:blip>
          <a:stretch>
            <a:fillRect/>
          </a:stretch>
        </p:blipFill>
        <p:spPr>
          <a:xfrm>
            <a:off x="974975" y="873825"/>
            <a:ext cx="6926950" cy="3896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25"/>
          <p:cNvSpPr txBox="1"/>
          <p:nvPr>
            <p:ph type="title"/>
          </p:nvPr>
        </p:nvSpPr>
        <p:spPr>
          <a:xfrm>
            <a:off x="974975" y="381850"/>
            <a:ext cx="7561800" cy="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Visualization of the effect of fake news (timeline)</a:t>
            </a:r>
            <a:endParaRPr/>
          </a:p>
        </p:txBody>
      </p:sp>
      <p:pic>
        <p:nvPicPr>
          <p:cNvPr id="294" name="Google Shape;294;p25"/>
          <p:cNvPicPr preferRelativeResize="0"/>
          <p:nvPr/>
        </p:nvPicPr>
        <p:blipFill>
          <a:blip r:embed="rId3">
            <a:alphaModFix/>
          </a:blip>
          <a:stretch>
            <a:fillRect/>
          </a:stretch>
        </p:blipFill>
        <p:spPr>
          <a:xfrm>
            <a:off x="1559725" y="952450"/>
            <a:ext cx="6036474" cy="4131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